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84" r:id="rId2"/>
    <p:sldId id="285" r:id="rId3"/>
    <p:sldId id="286" r:id="rId4"/>
    <p:sldId id="287" r:id="rId5"/>
    <p:sldId id="288" r:id="rId6"/>
    <p:sldId id="289" r:id="rId7"/>
    <p:sldId id="290" r:id="rId8"/>
    <p:sldId id="291" r:id="rId9"/>
    <p:sldId id="292" r:id="rId10"/>
    <p:sldId id="293" r:id="rId11"/>
    <p:sldId id="294" r:id="rId12"/>
    <p:sldId id="272" r:id="rId13"/>
    <p:sldId id="274" r:id="rId14"/>
    <p:sldId id="275" r:id="rId15"/>
    <p:sldId id="276" r:id="rId16"/>
    <p:sldId id="277" r:id="rId17"/>
    <p:sldId id="278" r:id="rId18"/>
    <p:sldId id="279" r:id="rId19"/>
    <p:sldId id="280" r:id="rId20"/>
    <p:sldId id="281" r:id="rId21"/>
    <p:sldId id="28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3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DDD77-0864-431B-B6C1-945B3FF2FBEE}" type="datetimeFigureOut">
              <a:rPr lang="en-US" smtClean="0"/>
              <a:t>4/24/2020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BEFD5-2A88-4066-9D3A-C60D6E2B12B8}" type="slidenum">
              <a:rPr lang="en-US" smtClean="0"/>
              <a:t>‹#›</a:t>
            </a:fld>
            <a:endParaRPr lang="en-US"/>
          </a:p>
        </p:txBody>
      </p:sp>
    </p:spTree>
    <p:extLst>
      <p:ext uri="{BB962C8B-B14F-4D97-AF65-F5344CB8AC3E}">
        <p14:creationId xmlns:p14="http://schemas.microsoft.com/office/powerpoint/2010/main" val="354758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308C8E-A73F-4211-BC9E-7A8D60A2428A}" type="slidenum">
              <a:rPr lang="en-US" smtClean="0"/>
              <a:pPr/>
              <a:t>11</a:t>
            </a:fld>
            <a:endParaRPr lang="en-US"/>
          </a:p>
        </p:txBody>
      </p:sp>
    </p:spTree>
    <p:extLst>
      <p:ext uri="{BB962C8B-B14F-4D97-AF65-F5344CB8AC3E}">
        <p14:creationId xmlns:p14="http://schemas.microsoft.com/office/powerpoint/2010/main" val="3939277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A85F1F6-FCF3-43C9-9B9D-5D32A4DC765A}" type="datetimeFigureOut">
              <a:rPr lang="en-US" smtClean="0"/>
              <a:pPr/>
              <a:t>4/24/2020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52DC5C2-351D-4F59-86F3-1AF4536F53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85F1F6-FCF3-43C9-9B9D-5D32A4DC765A}"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DC5C2-351D-4F59-86F3-1AF4536F53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A85F1F6-FCF3-43C9-9B9D-5D32A4DC765A}" type="datetimeFigureOut">
              <a:rPr lang="en-US" smtClean="0"/>
              <a:pPr/>
              <a:t>4/24/2020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52DC5C2-351D-4F59-86F3-1AF4536F53C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A85F1F6-FCF3-43C9-9B9D-5D32A4DC765A}"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52DC5C2-351D-4F59-86F3-1AF4536F53C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A85F1F6-FCF3-43C9-9B9D-5D32A4DC765A}" type="datetimeFigureOut">
              <a:rPr lang="en-US" smtClean="0"/>
              <a:pPr/>
              <a:t>4/24/2020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52DC5C2-351D-4F59-86F3-1AF4536F53C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A85F1F6-FCF3-43C9-9B9D-5D32A4DC765A}" type="datetimeFigureOut">
              <a:rPr lang="en-US" smtClean="0"/>
              <a:pPr/>
              <a:t>4/24/2020</a:t>
            </a:fld>
            <a:endParaRPr lang="en-US"/>
          </a:p>
        </p:txBody>
      </p:sp>
      <p:sp>
        <p:nvSpPr>
          <p:cNvPr id="10" name="Slide Number Placeholder 9"/>
          <p:cNvSpPr>
            <a:spLocks noGrp="1"/>
          </p:cNvSpPr>
          <p:nvPr>
            <p:ph type="sldNum" sz="quarter" idx="16"/>
          </p:nvPr>
        </p:nvSpPr>
        <p:spPr/>
        <p:txBody>
          <a:bodyPr rtlCol="0"/>
          <a:lstStyle/>
          <a:p>
            <a:fld id="{F52DC5C2-351D-4F59-86F3-1AF4536F53C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A85F1F6-FCF3-43C9-9B9D-5D32A4DC765A}" type="datetimeFigureOut">
              <a:rPr lang="en-US" smtClean="0"/>
              <a:pPr/>
              <a:t>4/24/2020</a:t>
            </a:fld>
            <a:endParaRPr lang="en-US"/>
          </a:p>
        </p:txBody>
      </p:sp>
      <p:sp>
        <p:nvSpPr>
          <p:cNvPr id="12" name="Slide Number Placeholder 11"/>
          <p:cNvSpPr>
            <a:spLocks noGrp="1"/>
          </p:cNvSpPr>
          <p:nvPr>
            <p:ph type="sldNum" sz="quarter" idx="16"/>
          </p:nvPr>
        </p:nvSpPr>
        <p:spPr/>
        <p:txBody>
          <a:bodyPr rtlCol="0"/>
          <a:lstStyle/>
          <a:p>
            <a:fld id="{F52DC5C2-351D-4F59-86F3-1AF4536F53C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A85F1F6-FCF3-43C9-9B9D-5D32A4DC765A}" type="datetimeFigureOut">
              <a:rPr lang="en-US" smtClean="0"/>
              <a:pPr/>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52DC5C2-351D-4F59-86F3-1AF4536F53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5F1F6-FCF3-43C9-9B9D-5D32A4DC765A}" type="datetimeFigureOut">
              <a:rPr lang="en-US" smtClean="0"/>
              <a:pPr/>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52DC5C2-351D-4F59-86F3-1AF4536F53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A85F1F6-FCF3-43C9-9B9D-5D32A4DC765A}"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52DC5C2-351D-4F59-86F3-1AF4536F53C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A85F1F6-FCF3-43C9-9B9D-5D32A4DC765A}" type="datetimeFigureOut">
              <a:rPr lang="en-US" smtClean="0"/>
              <a:pPr/>
              <a:t>4/24/2020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52DC5C2-351D-4F59-86F3-1AF4536F53C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A85F1F6-FCF3-43C9-9B9D-5D32A4DC765A}" type="datetimeFigureOut">
              <a:rPr lang="en-US" smtClean="0"/>
              <a:pPr/>
              <a:t>4/24/2020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52DC5C2-351D-4F59-86F3-1AF4536F53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1295400" y="2743200"/>
            <a:ext cx="7123113" cy="2590800"/>
          </a:xfrm>
        </p:spPr>
        <p:txBody>
          <a:bodyPr>
            <a:noAutofit/>
          </a:bodyPr>
          <a:lstStyle/>
          <a:p>
            <a:pPr algn="ctr"/>
            <a:r>
              <a:rPr lang="en-US" sz="3200" b="1" dirty="0"/>
              <a:t>Problem identification to instrumentation, advantages and limitations,                                                              considerations for a good survey.</a:t>
            </a:r>
            <a:endParaRPr lang="en-US" sz="3200" dirty="0"/>
          </a:p>
          <a:p>
            <a:endParaRPr lang="en-US" sz="3200" dirty="0"/>
          </a:p>
        </p:txBody>
      </p:sp>
      <p:sp>
        <p:nvSpPr>
          <p:cNvPr id="6" name="Title 5"/>
          <p:cNvSpPr>
            <a:spLocks noGrp="1"/>
          </p:cNvSpPr>
          <p:nvPr>
            <p:ph type="title"/>
          </p:nvPr>
        </p:nvSpPr>
        <p:spPr/>
        <p:txBody>
          <a:bodyPr/>
          <a:lstStyle/>
          <a:p>
            <a:r>
              <a:rPr lang="en-US" dirty="0"/>
              <a:t>    </a:t>
            </a:r>
            <a:r>
              <a:rPr lang="en-US" sz="5400" dirty="0">
                <a:solidFill>
                  <a:schemeClr val="tx2"/>
                </a:solidFill>
                <a:latin typeface="Aharoni" pitchFamily="2" charset="-79"/>
                <a:cs typeface="Aharoni" pitchFamily="2" charset="-79"/>
              </a:rPr>
              <a:t>SURVEY RESEARCH </a:t>
            </a:r>
            <a:endParaRPr lang="en-US" sz="5400"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2648" y="0"/>
            <a:ext cx="8153400" cy="1143000"/>
          </a:xfrm>
        </p:spPr>
        <p:txBody>
          <a:bodyPr>
            <a:normAutofit fontScale="90000"/>
          </a:bodyPr>
          <a:lstStyle/>
          <a:p>
            <a:br>
              <a:rPr lang="en-US" sz="2700" b="1" dirty="0"/>
            </a:br>
            <a:br>
              <a:rPr lang="en-US" sz="2700" b="1" dirty="0"/>
            </a:br>
            <a:r>
              <a:rPr lang="en-US" sz="2700" b="1" dirty="0"/>
              <a:t>Questionnaire </a:t>
            </a:r>
            <a:r>
              <a:rPr lang="en-US" sz="2700" dirty="0">
                <a:latin typeface="Calibri" pitchFamily="34" charset="0"/>
                <a:cs typeface="Calibri" pitchFamily="34" charset="0"/>
              </a:rPr>
              <a:t>is  instrument  consisting of a series of questions answered by respondents and can be handed out or sent by mail</a:t>
            </a:r>
            <a:br>
              <a:rPr lang="en-US" sz="2700" dirty="0"/>
            </a:br>
            <a:endParaRPr lang="en-US" sz="2700" dirty="0"/>
          </a:p>
        </p:txBody>
      </p:sp>
      <p:sp>
        <p:nvSpPr>
          <p:cNvPr id="5" name="Content Placeholder 4"/>
          <p:cNvSpPr>
            <a:spLocks noGrp="1"/>
          </p:cNvSpPr>
          <p:nvPr>
            <p:ph sz="quarter" idx="1"/>
          </p:nvPr>
        </p:nvSpPr>
        <p:spPr/>
        <p:txBody>
          <a:bodyPr>
            <a:normAutofit fontScale="55000" lnSpcReduction="20000"/>
          </a:bodyPr>
          <a:lstStyle/>
          <a:p>
            <a:pPr>
              <a:buNone/>
            </a:pPr>
            <a:r>
              <a:rPr lang="en-US" sz="4400" b="1" dirty="0">
                <a:solidFill>
                  <a:schemeClr val="tx2"/>
                </a:solidFill>
              </a:rPr>
              <a:t>Advantages</a:t>
            </a:r>
          </a:p>
          <a:p>
            <a:pPr>
              <a:buFont typeface="Wingdings" pitchFamily="2" charset="2"/>
              <a:buChar char="Ø"/>
            </a:pPr>
            <a:r>
              <a:rPr lang="en-US" sz="4400" dirty="0">
                <a:solidFill>
                  <a:schemeClr val="tx2"/>
                </a:solidFill>
                <a:latin typeface="Calibri" pitchFamily="34" charset="0"/>
                <a:cs typeface="Calibri" pitchFamily="34" charset="0"/>
              </a:rPr>
              <a:t>uniform way</a:t>
            </a:r>
          </a:p>
          <a:p>
            <a:pPr>
              <a:buFont typeface="Wingdings" pitchFamily="2" charset="2"/>
              <a:buChar char="Ø"/>
            </a:pPr>
            <a:r>
              <a:rPr lang="en-US" sz="4400" dirty="0">
                <a:solidFill>
                  <a:schemeClr val="tx2"/>
                </a:solidFill>
                <a:latin typeface="Calibri" pitchFamily="34" charset="0"/>
                <a:cs typeface="Calibri" pitchFamily="34" charset="0"/>
              </a:rPr>
              <a:t>more objective</a:t>
            </a:r>
          </a:p>
          <a:p>
            <a:pPr>
              <a:buFont typeface="Wingdings" pitchFamily="2" charset="2"/>
              <a:buChar char="Ø"/>
            </a:pPr>
            <a:r>
              <a:rPr lang="en-US" sz="4400" dirty="0">
                <a:solidFill>
                  <a:schemeClr val="tx2"/>
                </a:solidFill>
                <a:latin typeface="Calibri" pitchFamily="34" charset="0"/>
                <a:cs typeface="Calibri" pitchFamily="34" charset="0"/>
              </a:rPr>
              <a:t>relatively quick</a:t>
            </a:r>
          </a:p>
          <a:p>
            <a:pPr>
              <a:buFont typeface="Wingdings" pitchFamily="2" charset="2"/>
              <a:buChar char="Ø"/>
            </a:pPr>
            <a:r>
              <a:rPr lang="en-US" sz="4400" dirty="0">
                <a:solidFill>
                  <a:schemeClr val="tx2"/>
                </a:solidFill>
                <a:latin typeface="Calibri" pitchFamily="34" charset="0"/>
                <a:cs typeface="Calibri" pitchFamily="34" charset="0"/>
              </a:rPr>
              <a:t>Information collected from a large group</a:t>
            </a:r>
            <a:endParaRPr lang="en-US" sz="4400" b="1" dirty="0">
              <a:solidFill>
                <a:schemeClr val="tx2"/>
              </a:solidFill>
              <a:latin typeface="Calibri" pitchFamily="34" charset="0"/>
              <a:cs typeface="Calibri" pitchFamily="34" charset="0"/>
            </a:endParaRPr>
          </a:p>
          <a:p>
            <a:pPr>
              <a:buNone/>
            </a:pPr>
            <a:r>
              <a:rPr lang="en-US" sz="4400" b="1" dirty="0">
                <a:solidFill>
                  <a:schemeClr val="tx2"/>
                </a:solidFill>
                <a:latin typeface="Calibri" pitchFamily="34" charset="0"/>
                <a:cs typeface="Calibri" pitchFamily="34" charset="0"/>
              </a:rPr>
              <a:t>Disadvantages</a:t>
            </a:r>
            <a:endParaRPr lang="en-US" sz="4400" dirty="0">
              <a:solidFill>
                <a:schemeClr val="tx2"/>
              </a:solidFill>
              <a:latin typeface="Calibri" pitchFamily="34" charset="0"/>
              <a:cs typeface="Calibri" pitchFamily="34" charset="0"/>
            </a:endParaRPr>
          </a:p>
          <a:p>
            <a:pPr>
              <a:buFont typeface="Wingdings" pitchFamily="2" charset="2"/>
              <a:buChar char="Ø"/>
            </a:pPr>
            <a:r>
              <a:rPr lang="en-US" sz="4400" dirty="0">
                <a:solidFill>
                  <a:schemeClr val="tx2"/>
                </a:solidFill>
                <a:latin typeface="Calibri" pitchFamily="34" charset="0"/>
                <a:cs typeface="Calibri" pitchFamily="34" charset="0"/>
              </a:rPr>
              <a:t>forget important issues </a:t>
            </a:r>
          </a:p>
          <a:p>
            <a:pPr>
              <a:buFont typeface="Wingdings" pitchFamily="2" charset="2"/>
              <a:buChar char="Ø"/>
            </a:pPr>
            <a:r>
              <a:rPr lang="en-US" sz="4400" dirty="0">
                <a:solidFill>
                  <a:schemeClr val="tx2"/>
                </a:solidFill>
                <a:latin typeface="Calibri" pitchFamily="34" charset="0"/>
                <a:cs typeface="Calibri" pitchFamily="34" charset="0"/>
              </a:rPr>
              <a:t>Not possible to explain </a:t>
            </a:r>
          </a:p>
          <a:p>
            <a:pPr>
              <a:buFont typeface="Wingdings" pitchFamily="2" charset="2"/>
              <a:buChar char="Ø"/>
            </a:pPr>
            <a:r>
              <a:rPr lang="en-US" sz="4400" dirty="0">
                <a:solidFill>
                  <a:schemeClr val="tx2"/>
                </a:solidFill>
                <a:latin typeface="Calibri" pitchFamily="34" charset="0"/>
                <a:cs typeface="Calibri" pitchFamily="34" charset="0"/>
              </a:rPr>
              <a:t> participants might misinterpret  some points</a:t>
            </a:r>
          </a:p>
          <a:p>
            <a:pPr>
              <a:buFont typeface="Wingdings" pitchFamily="2" charset="2"/>
              <a:buChar char="Ø"/>
            </a:pPr>
            <a:r>
              <a:rPr lang="en-US" sz="4400" dirty="0">
                <a:solidFill>
                  <a:schemeClr val="tx2"/>
                </a:solidFill>
                <a:latin typeface="Calibri" pitchFamily="34" charset="0"/>
                <a:cs typeface="Calibri" pitchFamily="34" charset="0"/>
              </a:rPr>
              <a:t> take considerable time to develop</a:t>
            </a:r>
          </a:p>
          <a:p>
            <a:pPr>
              <a:buFont typeface="Wingdings" pitchFamily="2" charset="2"/>
              <a:buChar char="Ø"/>
            </a:pPr>
            <a:r>
              <a:rPr lang="en-US" sz="4400" dirty="0">
                <a:solidFill>
                  <a:schemeClr val="tx2"/>
                </a:solidFill>
                <a:latin typeface="Calibri" pitchFamily="34" charset="0"/>
                <a:cs typeface="Calibri" pitchFamily="34" charset="0"/>
              </a:rPr>
              <a:t>Mistakes in asking too many questions</a:t>
            </a:r>
          </a:p>
          <a:p>
            <a:pPr>
              <a:buNone/>
            </a:pPr>
            <a:endParaRPr lang="en-US" sz="2400" b="1"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153400" cy="990600"/>
          </a:xfrm>
        </p:spPr>
        <p:txBody>
          <a:bodyPr>
            <a:normAutofit fontScale="90000"/>
          </a:bodyPr>
          <a:lstStyle/>
          <a:p>
            <a:r>
              <a:rPr lang="en-US" sz="2800" b="1" dirty="0"/>
              <a:t>Interview</a:t>
            </a:r>
            <a:r>
              <a:rPr lang="en-US" sz="2800" dirty="0"/>
              <a:t> is a conversation between two or more people and information is obtained through inquiry and recorded by interviewer</a:t>
            </a:r>
          </a:p>
        </p:txBody>
      </p:sp>
      <p:sp>
        <p:nvSpPr>
          <p:cNvPr id="3" name="Content Placeholder 2"/>
          <p:cNvSpPr>
            <a:spLocks noGrp="1"/>
          </p:cNvSpPr>
          <p:nvPr>
            <p:ph sz="quarter" idx="1"/>
          </p:nvPr>
        </p:nvSpPr>
        <p:spPr/>
        <p:txBody>
          <a:bodyPr>
            <a:normAutofit fontScale="85000" lnSpcReduction="20000"/>
          </a:bodyPr>
          <a:lstStyle/>
          <a:p>
            <a:pPr>
              <a:buNone/>
            </a:pPr>
            <a:r>
              <a:rPr lang="en-US" b="1" dirty="0">
                <a:solidFill>
                  <a:schemeClr val="tx2"/>
                </a:solidFill>
                <a:latin typeface="Calibri" pitchFamily="34" charset="0"/>
                <a:cs typeface="Calibri" pitchFamily="34" charset="0"/>
              </a:rPr>
              <a:t>Advantages</a:t>
            </a:r>
            <a:endParaRPr lang="en-US" dirty="0">
              <a:solidFill>
                <a:schemeClr val="tx2"/>
              </a:solidFill>
              <a:latin typeface="Calibri" pitchFamily="34" charset="0"/>
              <a:cs typeface="Calibri" pitchFamily="34" charset="0"/>
            </a:endParaRPr>
          </a:p>
          <a:p>
            <a:pPr lvl="0"/>
            <a:r>
              <a:rPr lang="en-US" dirty="0">
                <a:solidFill>
                  <a:schemeClr val="tx2"/>
                </a:solidFill>
                <a:latin typeface="Calibri" pitchFamily="34" charset="0"/>
                <a:cs typeface="Calibri" pitchFamily="34" charset="0"/>
              </a:rPr>
              <a:t>Useful and quick</a:t>
            </a:r>
          </a:p>
          <a:p>
            <a:pPr lvl="0"/>
            <a:r>
              <a:rPr lang="en-US" dirty="0">
                <a:solidFill>
                  <a:schemeClr val="tx2"/>
                </a:solidFill>
                <a:latin typeface="Calibri" pitchFamily="34" charset="0"/>
                <a:cs typeface="Calibri" pitchFamily="34" charset="0"/>
              </a:rPr>
              <a:t>Allows to describe</a:t>
            </a:r>
          </a:p>
          <a:p>
            <a:r>
              <a:rPr lang="en-US" dirty="0">
                <a:solidFill>
                  <a:schemeClr val="tx2"/>
                </a:solidFill>
                <a:latin typeface="Calibri" pitchFamily="34" charset="0"/>
                <a:cs typeface="Calibri" pitchFamily="34" charset="0"/>
              </a:rPr>
              <a:t>Produce a higher response rate.</a:t>
            </a:r>
            <a:r>
              <a:rPr lang="en-US" dirty="0">
                <a:latin typeface="Calibri" pitchFamily="34" charset="0"/>
                <a:cs typeface="Calibri" pitchFamily="34" charset="0"/>
              </a:rPr>
              <a:t> </a:t>
            </a:r>
          </a:p>
          <a:p>
            <a:r>
              <a:rPr lang="en-US" dirty="0">
                <a:solidFill>
                  <a:schemeClr val="tx2"/>
                </a:solidFill>
                <a:latin typeface="Calibri" pitchFamily="34" charset="0"/>
                <a:cs typeface="Calibri" pitchFamily="34" charset="0"/>
              </a:rPr>
              <a:t>Are useful for untying complex topics </a:t>
            </a:r>
          </a:p>
          <a:p>
            <a:pPr>
              <a:buNone/>
            </a:pPr>
            <a:r>
              <a:rPr lang="en-US" b="1" dirty="0">
                <a:solidFill>
                  <a:schemeClr val="tx2"/>
                </a:solidFill>
                <a:latin typeface="Calibri" pitchFamily="34" charset="0"/>
                <a:cs typeface="Calibri" pitchFamily="34" charset="0"/>
              </a:rPr>
              <a:t>Disadvantages</a:t>
            </a:r>
            <a:endParaRPr lang="en-US" dirty="0">
              <a:solidFill>
                <a:schemeClr val="tx2"/>
              </a:solidFill>
              <a:latin typeface="Calibri" pitchFamily="34" charset="0"/>
              <a:cs typeface="Calibri" pitchFamily="34" charset="0"/>
            </a:endParaRPr>
          </a:p>
          <a:p>
            <a:pPr lvl="0"/>
            <a:r>
              <a:rPr lang="en-US" dirty="0">
                <a:solidFill>
                  <a:schemeClr val="tx2"/>
                </a:solidFill>
                <a:latin typeface="Calibri" pitchFamily="34" charset="0"/>
                <a:cs typeface="Calibri" pitchFamily="34" charset="0"/>
              </a:rPr>
              <a:t>Time consuming</a:t>
            </a:r>
          </a:p>
          <a:p>
            <a:pPr lvl="0"/>
            <a:r>
              <a:rPr lang="en-US" dirty="0">
                <a:solidFill>
                  <a:schemeClr val="tx2"/>
                </a:solidFill>
                <a:latin typeface="Calibri" pitchFamily="34" charset="0"/>
                <a:cs typeface="Calibri" pitchFamily="34" charset="0"/>
              </a:rPr>
              <a:t>Expensive </a:t>
            </a:r>
          </a:p>
          <a:p>
            <a:pPr lvl="0"/>
            <a:r>
              <a:rPr lang="en-US" dirty="0">
                <a:solidFill>
                  <a:schemeClr val="tx2"/>
                </a:solidFill>
                <a:latin typeface="Calibri" pitchFamily="34" charset="0"/>
                <a:cs typeface="Calibri" pitchFamily="34" charset="0"/>
              </a:rPr>
              <a:t>Interfering or disturbing</a:t>
            </a:r>
          </a:p>
          <a:p>
            <a:pPr lvl="0"/>
            <a:r>
              <a:rPr lang="en-US" dirty="0">
                <a:solidFill>
                  <a:schemeClr val="tx2"/>
                </a:solidFill>
                <a:latin typeface="Calibri" pitchFamily="34" charset="0"/>
                <a:cs typeface="Calibri" pitchFamily="34" charset="0"/>
              </a:rPr>
              <a:t>At risk to interview bias </a:t>
            </a:r>
          </a:p>
          <a:p>
            <a:pPr lvl="0"/>
            <a:r>
              <a:rPr lang="en-US" dirty="0">
                <a:solidFill>
                  <a:schemeClr val="tx2"/>
                </a:solidFill>
                <a:latin typeface="Calibri" pitchFamily="34" charset="0"/>
                <a:cs typeface="Calibri" pitchFamily="34" charset="0"/>
              </a:rPr>
              <a:t>not used for a large number of people</a:t>
            </a:r>
          </a:p>
          <a:p>
            <a:endParaRPr lang="en-US" dirty="0"/>
          </a:p>
        </p:txBody>
      </p:sp>
      <p:sp>
        <p:nvSpPr>
          <p:cNvPr id="4" name="Rectangle 3"/>
          <p:cNvSpPr/>
          <p:nvPr/>
        </p:nvSpPr>
        <p:spPr>
          <a:xfrm>
            <a:off x="2286000" y="1566952"/>
            <a:ext cx="4572000" cy="369332"/>
          </a:xfrm>
          <a:prstGeom prst="rect">
            <a:avLst/>
          </a:prstGeom>
        </p:spPr>
        <p:txBody>
          <a:bodyPr>
            <a:spAutoFit/>
          </a:bodyPr>
          <a:lstStyle/>
          <a:p>
            <a:pPr>
              <a:buNone/>
            </a:pPr>
            <a:r>
              <a:rPr lang="en-US" dirty="0">
                <a:solidFill>
                  <a:schemeClr val="tx2"/>
                </a:solidFill>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Modes of survey administration</a:t>
            </a:r>
          </a:p>
        </p:txBody>
      </p:sp>
      <p:sp>
        <p:nvSpPr>
          <p:cNvPr id="3" name="Content Placeholder 2"/>
          <p:cNvSpPr>
            <a:spLocks noGrp="1"/>
          </p:cNvSpPr>
          <p:nvPr>
            <p:ph sz="quarter" idx="1"/>
          </p:nvPr>
        </p:nvSpPr>
        <p:spPr/>
        <p:txBody>
          <a:bodyPr>
            <a:normAutofit fontScale="55000" lnSpcReduction="20000"/>
          </a:bodyPr>
          <a:lstStyle/>
          <a:p>
            <a:pPr>
              <a:buNone/>
            </a:pPr>
            <a:r>
              <a:rPr lang="en-US" sz="4400" b="1" dirty="0">
                <a:latin typeface="Arial" pitchFamily="34" charset="0"/>
                <a:cs typeface="Arial" pitchFamily="34" charset="0"/>
              </a:rPr>
              <a:t> </a:t>
            </a:r>
            <a:r>
              <a:rPr lang="en-US" sz="4400" b="1" dirty="0">
                <a:latin typeface="Calibri" pitchFamily="34" charset="0"/>
                <a:cs typeface="Calibri" pitchFamily="34" charset="0"/>
              </a:rPr>
              <a:t>Telephone Interviewing</a:t>
            </a:r>
            <a:endParaRPr lang="en-US" sz="4400" dirty="0">
              <a:latin typeface="Calibri" pitchFamily="34" charset="0"/>
              <a:cs typeface="Calibri" pitchFamily="34" charset="0"/>
            </a:endParaRPr>
          </a:p>
          <a:p>
            <a:pPr>
              <a:buNone/>
            </a:pPr>
            <a:r>
              <a:rPr lang="en-US" sz="3200" b="1" i="1" dirty="0">
                <a:latin typeface="Calibri" pitchFamily="34" charset="0"/>
                <a:cs typeface="Calibri" pitchFamily="34" charset="0"/>
              </a:rPr>
              <a:t>       Advantages:</a:t>
            </a:r>
            <a:endParaRPr lang="en-US" sz="3200" dirty="0">
              <a:latin typeface="Calibri" pitchFamily="34" charset="0"/>
              <a:cs typeface="Calibri" pitchFamily="34" charset="0"/>
            </a:endParaRPr>
          </a:p>
          <a:p>
            <a:pPr lvl="0"/>
            <a:r>
              <a:rPr lang="en-US" sz="3200" dirty="0">
                <a:latin typeface="Calibri" pitchFamily="34" charset="0"/>
                <a:cs typeface="Calibri" pitchFamily="34" charset="0"/>
              </a:rPr>
              <a:t> Less expensive than personal interviews.</a:t>
            </a:r>
          </a:p>
          <a:p>
            <a:pPr lvl="0"/>
            <a:r>
              <a:rPr lang="en-US" sz="3200" dirty="0">
                <a:latin typeface="Calibri" pitchFamily="34" charset="0"/>
                <a:cs typeface="Calibri" pitchFamily="34" charset="0"/>
              </a:rPr>
              <a:t> Shorter data collection period than personal interviews.</a:t>
            </a:r>
          </a:p>
          <a:p>
            <a:pPr lvl="0"/>
            <a:r>
              <a:rPr lang="en-US" sz="3200" dirty="0">
                <a:latin typeface="Calibri" pitchFamily="34" charset="0"/>
                <a:cs typeface="Calibri" pitchFamily="34" charset="0"/>
              </a:rPr>
              <a:t>Better response rate than mail for list samples.</a:t>
            </a:r>
          </a:p>
          <a:p>
            <a:pPr>
              <a:buNone/>
            </a:pPr>
            <a:r>
              <a:rPr lang="en-US" sz="3200" b="1" i="1" dirty="0">
                <a:latin typeface="Calibri" pitchFamily="34" charset="0"/>
                <a:cs typeface="Calibri" pitchFamily="34" charset="0"/>
              </a:rPr>
              <a:t>    Disadvantages:</a:t>
            </a:r>
            <a:endParaRPr lang="en-US" sz="3200" dirty="0">
              <a:latin typeface="Calibri" pitchFamily="34" charset="0"/>
              <a:cs typeface="Calibri" pitchFamily="34" charset="0"/>
            </a:endParaRPr>
          </a:p>
          <a:p>
            <a:pPr lvl="0"/>
            <a:r>
              <a:rPr lang="en-US" sz="3200" dirty="0">
                <a:latin typeface="Calibri" pitchFamily="34" charset="0"/>
                <a:cs typeface="Calibri" pitchFamily="34" charset="0"/>
              </a:rPr>
              <a:t>Biased against households without telephones, unlisted numbers.</a:t>
            </a:r>
          </a:p>
          <a:p>
            <a:pPr lvl="0"/>
            <a:r>
              <a:rPr lang="en-US" sz="3200" dirty="0">
                <a:latin typeface="Calibri" pitchFamily="34" charset="0"/>
                <a:cs typeface="Calibri" pitchFamily="34" charset="0"/>
              </a:rPr>
              <a:t> Non response.</a:t>
            </a:r>
          </a:p>
          <a:p>
            <a:pPr lvl="0"/>
            <a:r>
              <a:rPr lang="en-US" sz="3200" dirty="0">
                <a:latin typeface="Calibri" pitchFamily="34" charset="0"/>
                <a:cs typeface="Calibri" pitchFamily="34" charset="0"/>
              </a:rPr>
              <a:t> Difficult to administer questionnaires on sensitive or complex topics.</a:t>
            </a:r>
          </a:p>
          <a:p>
            <a:pPr lvl="0">
              <a:buNone/>
            </a:pPr>
            <a:r>
              <a:rPr lang="en-US" sz="3200" b="1" dirty="0">
                <a:latin typeface="Calibri" pitchFamily="34" charset="0"/>
                <a:cs typeface="Calibri" pitchFamily="34" charset="0"/>
              </a:rPr>
              <a:t> </a:t>
            </a:r>
            <a:r>
              <a:rPr lang="en-US" sz="4400" b="1" dirty="0">
                <a:latin typeface="Calibri" pitchFamily="34" charset="0"/>
                <a:cs typeface="Calibri" pitchFamily="34" charset="0"/>
              </a:rPr>
              <a:t>Mail Surveys</a:t>
            </a:r>
            <a:endParaRPr lang="en-US" sz="4400" dirty="0">
              <a:latin typeface="Calibri" pitchFamily="34" charset="0"/>
              <a:cs typeface="Calibri" pitchFamily="34" charset="0"/>
            </a:endParaRPr>
          </a:p>
          <a:p>
            <a:pPr>
              <a:buNone/>
            </a:pPr>
            <a:r>
              <a:rPr lang="en-US" sz="3200" b="1" i="1" dirty="0">
                <a:latin typeface="Calibri" pitchFamily="34" charset="0"/>
                <a:cs typeface="Calibri" pitchFamily="34" charset="0"/>
              </a:rPr>
              <a:t>     Advantages:</a:t>
            </a:r>
            <a:endParaRPr lang="en-US" sz="3200" dirty="0">
              <a:latin typeface="Calibri" pitchFamily="34" charset="0"/>
              <a:cs typeface="Calibri" pitchFamily="34" charset="0"/>
            </a:endParaRPr>
          </a:p>
          <a:p>
            <a:pPr lvl="0"/>
            <a:r>
              <a:rPr lang="en-US" sz="3200" dirty="0">
                <a:latin typeface="Calibri" pitchFamily="34" charset="0"/>
                <a:cs typeface="Calibri" pitchFamily="34" charset="0"/>
              </a:rPr>
              <a:t> Generally lowest cost.</a:t>
            </a:r>
          </a:p>
          <a:p>
            <a:pPr lvl="0"/>
            <a:r>
              <a:rPr lang="en-US" sz="3200" dirty="0">
                <a:latin typeface="Calibri" pitchFamily="34" charset="0"/>
                <a:cs typeface="Calibri" pitchFamily="34" charset="0"/>
              </a:rPr>
              <a:t> Can be administered by smaller team of people (no field staff).</a:t>
            </a:r>
          </a:p>
          <a:p>
            <a:pPr lvl="0"/>
            <a:r>
              <a:rPr lang="en-US" sz="3200" dirty="0">
                <a:latin typeface="Calibri" pitchFamily="34" charset="0"/>
                <a:cs typeface="Calibri" pitchFamily="34" charset="0"/>
              </a:rPr>
              <a:t>Easy Access to otherwise difficult to locate, busy populations.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990600" y="533400"/>
            <a:ext cx="7924800" cy="5867400"/>
          </a:xfrm>
        </p:spPr>
        <p:txBody>
          <a:bodyPr>
            <a:normAutofit fontScale="77500" lnSpcReduction="20000"/>
          </a:bodyPr>
          <a:lstStyle/>
          <a:p>
            <a:pPr>
              <a:buNone/>
            </a:pPr>
            <a:r>
              <a:rPr lang="en-US" b="1" i="1" dirty="0">
                <a:solidFill>
                  <a:schemeClr val="tx2"/>
                </a:solidFill>
                <a:latin typeface="Arial" pitchFamily="34" charset="0"/>
                <a:cs typeface="Arial" pitchFamily="34" charset="0"/>
              </a:rPr>
              <a:t>      </a:t>
            </a:r>
            <a:r>
              <a:rPr lang="en-US" b="1" i="1" dirty="0">
                <a:latin typeface="Calibri" pitchFamily="34" charset="0"/>
                <a:cs typeface="Calibri" pitchFamily="34" charset="0"/>
              </a:rPr>
              <a:t>Disadvantages:</a:t>
            </a:r>
            <a:endParaRPr lang="en-US" dirty="0">
              <a:latin typeface="Calibri" pitchFamily="34" charset="0"/>
              <a:cs typeface="Calibri" pitchFamily="34" charset="0"/>
            </a:endParaRPr>
          </a:p>
          <a:p>
            <a:pPr lvl="0">
              <a:buFont typeface="Wingdings" pitchFamily="2" charset="2"/>
              <a:buChar char="q"/>
            </a:pPr>
            <a:r>
              <a:rPr lang="en-US" dirty="0">
                <a:latin typeface="Calibri" pitchFamily="34" charset="0"/>
                <a:cs typeface="Calibri" pitchFamily="34" charset="0"/>
              </a:rPr>
              <a:t> Most difficult to obtain cooperation.</a:t>
            </a:r>
          </a:p>
          <a:p>
            <a:pPr lvl="0">
              <a:buFont typeface="Wingdings" pitchFamily="2" charset="2"/>
              <a:buChar char="q"/>
            </a:pPr>
            <a:r>
              <a:rPr lang="en-US" dirty="0">
                <a:latin typeface="Calibri" pitchFamily="34" charset="0"/>
                <a:cs typeface="Calibri" pitchFamily="34" charset="0"/>
              </a:rPr>
              <a:t> No interviewer involved in collection of data.</a:t>
            </a:r>
          </a:p>
          <a:p>
            <a:pPr lvl="0">
              <a:buFont typeface="Wingdings" pitchFamily="2" charset="2"/>
              <a:buChar char="q"/>
            </a:pPr>
            <a:r>
              <a:rPr lang="en-US" dirty="0">
                <a:latin typeface="Calibri" pitchFamily="34" charset="0"/>
                <a:cs typeface="Calibri" pitchFamily="34" charset="0"/>
              </a:rPr>
              <a:t> Slower data collection period than telephone.</a:t>
            </a:r>
          </a:p>
          <a:p>
            <a:pPr>
              <a:buNone/>
            </a:pPr>
            <a:r>
              <a:rPr lang="en-US" sz="4000" b="1" dirty="0">
                <a:latin typeface="Calibri" pitchFamily="34" charset="0"/>
                <a:cs typeface="Calibri" pitchFamily="34" charset="0"/>
              </a:rPr>
              <a:t>Web Surveys</a:t>
            </a:r>
          </a:p>
          <a:p>
            <a:pPr>
              <a:buNone/>
            </a:pPr>
            <a:r>
              <a:rPr lang="en-US" b="1" i="1" dirty="0">
                <a:latin typeface="Calibri" pitchFamily="34" charset="0"/>
                <a:cs typeface="Calibri" pitchFamily="34" charset="0"/>
              </a:rPr>
              <a:t>       Advantages:</a:t>
            </a:r>
            <a:endParaRPr lang="en-US" dirty="0">
              <a:latin typeface="Calibri" pitchFamily="34" charset="0"/>
              <a:cs typeface="Calibri" pitchFamily="34" charset="0"/>
            </a:endParaRPr>
          </a:p>
          <a:p>
            <a:pPr lvl="0">
              <a:buFont typeface="Wingdings" pitchFamily="2" charset="2"/>
              <a:buChar char="q"/>
            </a:pPr>
            <a:r>
              <a:rPr lang="en-US" dirty="0">
                <a:latin typeface="Calibri" pitchFamily="34" charset="0"/>
                <a:cs typeface="Calibri" pitchFamily="34" charset="0"/>
              </a:rPr>
              <a:t> Lower cost (no paper, postage, mailing, data entry costs).</a:t>
            </a:r>
          </a:p>
          <a:p>
            <a:pPr lvl="0">
              <a:buFont typeface="Wingdings" pitchFamily="2" charset="2"/>
              <a:buChar char="q"/>
            </a:pPr>
            <a:r>
              <a:rPr lang="en-US" dirty="0">
                <a:latin typeface="Calibri" pitchFamily="34" charset="0"/>
                <a:cs typeface="Calibri" pitchFamily="34" charset="0"/>
              </a:rPr>
              <a:t> Can reach international populations.</a:t>
            </a:r>
          </a:p>
          <a:p>
            <a:pPr lvl="0">
              <a:buFont typeface="Wingdings" pitchFamily="2" charset="2"/>
              <a:buChar char="q"/>
            </a:pPr>
            <a:r>
              <a:rPr lang="en-US" dirty="0">
                <a:latin typeface="Calibri" pitchFamily="34" charset="0"/>
                <a:cs typeface="Calibri" pitchFamily="34" charset="0"/>
              </a:rPr>
              <a:t>Sample size can be greater.</a:t>
            </a:r>
          </a:p>
          <a:p>
            <a:pPr>
              <a:buNone/>
            </a:pPr>
            <a:r>
              <a:rPr lang="en-US" b="1" i="1" dirty="0">
                <a:latin typeface="Calibri" pitchFamily="34" charset="0"/>
                <a:cs typeface="Calibri" pitchFamily="34" charset="0"/>
              </a:rPr>
              <a:t>      Disadvantages:</a:t>
            </a:r>
            <a:endParaRPr lang="en-US" dirty="0">
              <a:latin typeface="Calibri" pitchFamily="34" charset="0"/>
              <a:cs typeface="Calibri" pitchFamily="34" charset="0"/>
            </a:endParaRPr>
          </a:p>
          <a:p>
            <a:pPr lvl="0">
              <a:buFont typeface="Wingdings" pitchFamily="2" charset="2"/>
              <a:buChar char="q"/>
            </a:pPr>
            <a:r>
              <a:rPr lang="en-US" dirty="0">
                <a:latin typeface="Calibri" pitchFamily="34" charset="0"/>
                <a:cs typeface="Calibri" pitchFamily="34" charset="0"/>
              </a:rPr>
              <a:t> Approximately 40% of homes own a computer; 30% have home e-mail.</a:t>
            </a:r>
          </a:p>
          <a:p>
            <a:pPr lvl="0">
              <a:buFont typeface="Wingdings" pitchFamily="2" charset="2"/>
              <a:buChar char="q"/>
            </a:pPr>
            <a:r>
              <a:rPr lang="en-US" dirty="0">
                <a:latin typeface="Calibri" pitchFamily="34" charset="0"/>
                <a:cs typeface="Calibri" pitchFamily="34" charset="0"/>
              </a:rPr>
              <a:t>Differences in capabilities of people's computers and software for accessing Web surveys.</a:t>
            </a:r>
          </a:p>
          <a:p>
            <a:pPr lvl="0">
              <a:buFont typeface="Wingdings" pitchFamily="2" charset="2"/>
              <a:buChar char="q"/>
            </a:pPr>
            <a:r>
              <a:rPr lang="en-US" dirty="0">
                <a:latin typeface="Calibri" pitchFamily="34" charset="0"/>
                <a:cs typeface="Calibri" pitchFamily="34" charset="0"/>
              </a:rPr>
              <a:t> Different ISPs/line speeds limits extent of graphics that can be used (Linda. K., 2005)</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Constructing the Survey</a:t>
            </a:r>
          </a:p>
        </p:txBody>
      </p:sp>
      <p:sp>
        <p:nvSpPr>
          <p:cNvPr id="1025" name="Rectangle 1"/>
          <p:cNvSpPr>
            <a:spLocks noChangeArrowheads="1"/>
          </p:cNvSpPr>
          <p:nvPr/>
        </p:nvSpPr>
        <p:spPr bwMode="auto">
          <a:xfrm>
            <a:off x="381000" y="1618595"/>
            <a:ext cx="8610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effectLst/>
                <a:latin typeface="Calibri" pitchFamily="34" charset="0"/>
                <a:ea typeface="Times New Roman" pitchFamily="18" charset="0"/>
                <a:cs typeface="Times New Roman" pitchFamily="18" charset="0"/>
              </a:rPr>
              <a:t>Constructing a survey instrument is an art in itself.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effectLst/>
              <a:latin typeface="Calibri" pitchFamily="34" charset="0"/>
              <a:ea typeface="Times New Roman" pitchFamily="18" charset="0"/>
              <a:cs typeface="Times New Roman" pitchFamily="18" charset="0"/>
            </a:endParaRPr>
          </a:p>
          <a:p>
            <a:pPr fontAlgn="base">
              <a:spcBef>
                <a:spcPct val="0"/>
              </a:spcBef>
              <a:spcAft>
                <a:spcPct val="0"/>
              </a:spcAft>
              <a:buFont typeface="Wingdings" pitchFamily="2" charset="2"/>
              <a:buChar char="§"/>
            </a:pPr>
            <a:r>
              <a:rPr kumimoji="0" lang="en-US" sz="2800" b="0" i="0" u="none" strike="noStrike" cap="none" normalizeH="0" baseline="0" dirty="0">
                <a:ln>
                  <a:noFill/>
                </a:ln>
                <a:effectLst/>
                <a:latin typeface="Calibri" pitchFamily="34" charset="0"/>
                <a:ea typeface="Times New Roman" pitchFamily="18" charset="0"/>
                <a:cs typeface="Times New Roman" pitchFamily="18" charset="0"/>
              </a:rPr>
              <a:t> There are numerous small decisions that must be made about content, wording, format, placement that can have important consequences for entire study. </a:t>
            </a:r>
          </a:p>
          <a:p>
            <a:pPr fontAlgn="base">
              <a:spcBef>
                <a:spcPct val="0"/>
              </a:spcBef>
              <a:spcAft>
                <a:spcPct val="0"/>
              </a:spcAft>
            </a:pPr>
            <a:endParaRPr lang="en-US" sz="2800" dirty="0">
              <a:latin typeface="Calibri" pitchFamily="34" charset="0"/>
              <a:ea typeface="Times New Roman" pitchFamily="18" charset="0"/>
              <a:cs typeface="Times New Roman" pitchFamily="18" charset="0"/>
            </a:endParaRPr>
          </a:p>
          <a:p>
            <a:pPr fontAlgn="base">
              <a:spcBef>
                <a:spcPct val="0"/>
              </a:spcBef>
              <a:spcAft>
                <a:spcPct val="0"/>
              </a:spcAft>
              <a:buFont typeface="Wingdings" pitchFamily="2" charset="2"/>
              <a:buChar char="§"/>
            </a:pPr>
            <a:r>
              <a:rPr lang="en-US" sz="2800" dirty="0">
                <a:latin typeface="Calibri" pitchFamily="34" charset="0"/>
                <a:ea typeface="Times New Roman" pitchFamily="18" charset="0"/>
                <a:cs typeface="Times New Roman" pitchFamily="18" charset="0"/>
              </a:rPr>
              <a:t>There are many aspects of survey construction if do not carefully, make critical errors that have dramatic effects on the results (William, 2006).</a:t>
            </a:r>
            <a:endParaRPr lang="en-US" sz="28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685800"/>
          </a:xfrm>
        </p:spPr>
        <p:txBody>
          <a:bodyPr>
            <a:noAutofit/>
          </a:bodyPr>
          <a:lstStyle/>
          <a:p>
            <a:br>
              <a:rPr lang="en-US" sz="3200" b="1" dirty="0">
                <a:solidFill>
                  <a:schemeClr val="tx1"/>
                </a:solidFill>
              </a:rPr>
            </a:br>
            <a:r>
              <a:rPr lang="en-US" sz="3600" b="1" dirty="0">
                <a:solidFill>
                  <a:schemeClr val="tx1"/>
                </a:solidFill>
              </a:rPr>
              <a:t>Selecting the survey method and                               Considerations </a:t>
            </a:r>
            <a:br>
              <a:rPr lang="en-US" sz="3200" dirty="0">
                <a:solidFill>
                  <a:schemeClr val="tx1"/>
                </a:solidFill>
              </a:rPr>
            </a:br>
            <a:endParaRPr lang="en-US" sz="3200" dirty="0">
              <a:solidFill>
                <a:schemeClr val="tx1"/>
              </a:solidFill>
            </a:endParaRPr>
          </a:p>
        </p:txBody>
      </p:sp>
      <p:sp>
        <p:nvSpPr>
          <p:cNvPr id="3" name="Rectangle 2"/>
          <p:cNvSpPr/>
          <p:nvPr/>
        </p:nvSpPr>
        <p:spPr>
          <a:xfrm>
            <a:off x="228600" y="1524001"/>
            <a:ext cx="8610600" cy="5262979"/>
          </a:xfrm>
          <a:prstGeom prst="rect">
            <a:avLst/>
          </a:prstGeom>
        </p:spPr>
        <p:txBody>
          <a:bodyPr wrap="square">
            <a:spAutoFit/>
          </a:bodyPr>
          <a:lstStyle/>
          <a:p>
            <a:pPr algn="just"/>
            <a:r>
              <a:rPr lang="en-US" sz="2800" dirty="0">
                <a:latin typeface="Calibri" pitchFamily="34" charset="0"/>
                <a:cs typeface="Calibri" pitchFamily="34" charset="0"/>
              </a:rPr>
              <a:t>Selecting the type of survey is one of the most critical decisions and there are very few simple rules and considerations and that will make the decision and judgment to balance the advantages and disadvantages of different survey type.</a:t>
            </a:r>
          </a:p>
          <a:p>
            <a:r>
              <a:rPr lang="en-US" sz="2800" dirty="0"/>
              <a:t>  </a:t>
            </a:r>
          </a:p>
          <a:p>
            <a:pPr lvl="0">
              <a:buFont typeface="Wingdings" pitchFamily="2" charset="2"/>
              <a:buChar char="§"/>
            </a:pPr>
            <a:r>
              <a:rPr lang="en-US" sz="2400" b="1" dirty="0"/>
              <a:t>Population Issues</a:t>
            </a:r>
            <a:r>
              <a:rPr lang="en-US" sz="2000" dirty="0">
                <a:latin typeface="Calibri" pitchFamily="34" charset="0"/>
                <a:cs typeface="Calibri" pitchFamily="34" charset="0"/>
              </a:rPr>
              <a:t> literate or cooperative population  and language issues</a:t>
            </a:r>
            <a:endParaRPr lang="en-US" sz="2000" b="1" dirty="0">
              <a:latin typeface="Calibri" pitchFamily="34" charset="0"/>
              <a:cs typeface="Calibri" pitchFamily="34" charset="0"/>
            </a:endParaRPr>
          </a:p>
          <a:p>
            <a:pPr lvl="0">
              <a:buFont typeface="Wingdings" pitchFamily="2" charset="2"/>
              <a:buChar char="§"/>
            </a:pPr>
            <a:r>
              <a:rPr lang="en-US" sz="2400" b="1" dirty="0"/>
              <a:t>Sample issues</a:t>
            </a:r>
            <a:r>
              <a:rPr lang="en-US" sz="2400" dirty="0"/>
              <a:t> </a:t>
            </a:r>
            <a:r>
              <a:rPr lang="en-US" sz="2000" dirty="0">
                <a:latin typeface="Calibri" pitchFamily="34" charset="0"/>
                <a:cs typeface="Calibri" pitchFamily="34" charset="0"/>
              </a:rPr>
              <a:t>where and how data available and respondents found</a:t>
            </a:r>
          </a:p>
          <a:p>
            <a:pPr lvl="0">
              <a:buFont typeface="Wingdings" pitchFamily="2" charset="2"/>
              <a:buChar char="§"/>
            </a:pPr>
            <a:r>
              <a:rPr lang="en-US" sz="2400" b="1" dirty="0"/>
              <a:t>Question issues</a:t>
            </a:r>
            <a:r>
              <a:rPr lang="en-US" sz="2000" dirty="0">
                <a:latin typeface="Calibri" pitchFamily="34" charset="0"/>
                <a:cs typeface="Calibri" pitchFamily="34" charset="0"/>
              </a:rPr>
              <a:t> types of questions and complex questions</a:t>
            </a:r>
          </a:p>
          <a:p>
            <a:pPr>
              <a:buFont typeface="Wingdings" pitchFamily="2" charset="2"/>
              <a:buChar char="§"/>
            </a:pPr>
            <a:r>
              <a:rPr lang="en-US" sz="2400" b="1" dirty="0"/>
              <a:t>Content issues</a:t>
            </a:r>
            <a:r>
              <a:rPr lang="en-US" sz="2000" b="1" dirty="0"/>
              <a:t> </a:t>
            </a:r>
            <a:r>
              <a:rPr lang="en-US" sz="2000" dirty="0">
                <a:latin typeface="Calibri" pitchFamily="34" charset="0"/>
                <a:ea typeface="Times New Roman" pitchFamily="18" charset="0"/>
                <a:cs typeface="Times New Roman" pitchFamily="18" charset="0"/>
              </a:rPr>
              <a:t>respondent need to consult records</a:t>
            </a:r>
            <a:endParaRPr lang="en-US" sz="2000" b="1" dirty="0"/>
          </a:p>
          <a:p>
            <a:pPr>
              <a:buFont typeface="Wingdings" pitchFamily="2" charset="2"/>
              <a:buChar char="§"/>
            </a:pPr>
            <a:r>
              <a:rPr lang="en-US" sz="2400" b="1" dirty="0"/>
              <a:t>Bias issues </a:t>
            </a:r>
            <a:r>
              <a:rPr lang="en-US" sz="2000" dirty="0">
                <a:latin typeface="Calibri" pitchFamily="34" charset="0"/>
                <a:ea typeface="Times New Roman" pitchFamily="18" charset="0"/>
                <a:cs typeface="Times New Roman" pitchFamily="18" charset="0"/>
              </a:rPr>
              <a:t>social desirability and false respondents </a:t>
            </a:r>
            <a:endParaRPr lang="en-US" sz="2000" b="1" dirty="0"/>
          </a:p>
          <a:p>
            <a:pPr lvl="0">
              <a:buFont typeface="Wingdings" pitchFamily="2" charset="2"/>
              <a:buChar char="§"/>
            </a:pPr>
            <a:r>
              <a:rPr lang="en-US" sz="2400" b="1" dirty="0"/>
              <a:t>Administrative issues</a:t>
            </a:r>
            <a:r>
              <a:rPr lang="en-US" sz="2400" dirty="0">
                <a:latin typeface="Calibri" pitchFamily="34" charset="0"/>
                <a:cs typeface="Calibri" pitchFamily="34" charset="0"/>
              </a:rPr>
              <a:t> </a:t>
            </a:r>
            <a:r>
              <a:rPr lang="en-US" sz="2000" dirty="0">
                <a:latin typeface="Calibri" pitchFamily="34" charset="0"/>
                <a:cs typeface="Calibri" pitchFamily="34" charset="0"/>
              </a:rPr>
              <a:t>costs, facilities, time, and personnel (William, 2006).</a:t>
            </a:r>
          </a:p>
          <a:p>
            <a:r>
              <a:rPr lang="en-US" sz="24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tx1"/>
                </a:solidFill>
                <a:latin typeface="Aharoni" pitchFamily="2" charset="-79"/>
                <a:cs typeface="Aharoni" pitchFamily="2" charset="-79"/>
              </a:rPr>
              <a:t>Limitations</a:t>
            </a:r>
          </a:p>
        </p:txBody>
      </p:sp>
      <p:sp>
        <p:nvSpPr>
          <p:cNvPr id="3" name="Rectangle 2"/>
          <p:cNvSpPr/>
          <p:nvPr/>
        </p:nvSpPr>
        <p:spPr>
          <a:xfrm>
            <a:off x="228600" y="1752600"/>
            <a:ext cx="8458200" cy="4401205"/>
          </a:xfrm>
          <a:prstGeom prst="rect">
            <a:avLst/>
          </a:prstGeom>
        </p:spPr>
        <p:txBody>
          <a:bodyPr wrap="square">
            <a:spAutoFit/>
          </a:bodyPr>
          <a:lstStyle/>
          <a:p>
            <a:r>
              <a:rPr lang="en-US" dirty="0"/>
              <a:t> </a:t>
            </a:r>
            <a:r>
              <a:rPr lang="en-US" sz="2800" dirty="0">
                <a:latin typeface="Calibri" pitchFamily="34" charset="0"/>
                <a:cs typeface="Calibri" pitchFamily="34" charset="0"/>
              </a:rPr>
              <a:t>Surveys have limitations as research tools. </a:t>
            </a:r>
          </a:p>
          <a:p>
            <a:endParaRPr lang="en-US" sz="2800" dirty="0">
              <a:latin typeface="Calibri" pitchFamily="34" charset="0"/>
              <a:cs typeface="Calibri" pitchFamily="34" charset="0"/>
            </a:endParaRPr>
          </a:p>
          <a:p>
            <a:pPr>
              <a:buFont typeface="Wingdings" pitchFamily="2" charset="2"/>
              <a:buChar char="q"/>
            </a:pPr>
            <a:r>
              <a:rPr lang="en-US" sz="2800" dirty="0">
                <a:latin typeface="Calibri" pitchFamily="34" charset="0"/>
                <a:cs typeface="Calibri" pitchFamily="34" charset="0"/>
              </a:rPr>
              <a:t> First, rely on subject’s honesty and memory. Thus, respondent’s desire to give socially and culturally acceptable responses to items that address sensitive topics may bias survey results.</a:t>
            </a:r>
          </a:p>
          <a:p>
            <a:endParaRPr lang="en-US" sz="2800" dirty="0">
              <a:latin typeface="Calibri" pitchFamily="34" charset="0"/>
              <a:cs typeface="Calibri" pitchFamily="34" charset="0"/>
            </a:endParaRPr>
          </a:p>
          <a:p>
            <a:pPr>
              <a:buFont typeface="Wingdings" pitchFamily="2" charset="2"/>
              <a:buChar char="q"/>
            </a:pPr>
            <a:r>
              <a:rPr lang="en-US" sz="2800" dirty="0">
                <a:latin typeface="Calibri" pitchFamily="34" charset="0"/>
                <a:cs typeface="Calibri" pitchFamily="34" charset="0"/>
              </a:rPr>
              <a:t>Second, the quality of data obtained depends on how well respondents understand the survey items or questions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Aharoni" pitchFamily="2" charset="-79"/>
                <a:cs typeface="Aharoni" pitchFamily="2" charset="-79"/>
              </a:rPr>
              <a:t>Sample and Sample Size</a:t>
            </a:r>
          </a:p>
        </p:txBody>
      </p:sp>
      <p:sp>
        <p:nvSpPr>
          <p:cNvPr id="3" name="Rectangle 2"/>
          <p:cNvSpPr/>
          <p:nvPr/>
        </p:nvSpPr>
        <p:spPr>
          <a:xfrm>
            <a:off x="304800" y="1600201"/>
            <a:ext cx="8610600" cy="4585871"/>
          </a:xfrm>
          <a:prstGeom prst="rect">
            <a:avLst/>
          </a:prstGeom>
        </p:spPr>
        <p:txBody>
          <a:bodyPr wrap="square">
            <a:spAutoFit/>
          </a:bodyPr>
          <a:lstStyle/>
          <a:p>
            <a:endParaRPr lang="en-US" sz="2400" dirty="0">
              <a:latin typeface="Aharoni" pitchFamily="2" charset="-79"/>
              <a:cs typeface="Aharoni" pitchFamily="2" charset="-79"/>
            </a:endParaRPr>
          </a:p>
          <a:p>
            <a:r>
              <a:rPr lang="en-US" sz="2400" dirty="0">
                <a:latin typeface="Calibri" pitchFamily="34" charset="0"/>
                <a:cs typeface="Calibri" pitchFamily="34" charset="0"/>
              </a:rPr>
              <a:t>There are two categories of sampling</a:t>
            </a:r>
            <a:r>
              <a:rPr lang="en-US" sz="2400" b="1" dirty="0">
                <a:latin typeface="Calibri" pitchFamily="34" charset="0"/>
                <a:cs typeface="Calibri" pitchFamily="34" charset="0"/>
              </a:rPr>
              <a:t>:</a:t>
            </a:r>
          </a:p>
          <a:p>
            <a:endParaRPr lang="en-US" sz="2400" b="1" dirty="0">
              <a:latin typeface="Calibri" pitchFamily="34" charset="0"/>
              <a:cs typeface="Calibri" pitchFamily="34" charset="0"/>
            </a:endParaRPr>
          </a:p>
          <a:p>
            <a:pPr>
              <a:buFont typeface="Wingdings" pitchFamily="2" charset="2"/>
              <a:buChar char="q"/>
            </a:pPr>
            <a:r>
              <a:rPr lang="en-US" sz="2400" b="1" dirty="0">
                <a:latin typeface="Calibri" pitchFamily="34" charset="0"/>
                <a:cs typeface="Calibri" pitchFamily="34" charset="0"/>
              </a:rPr>
              <a:t> Random sampling</a:t>
            </a:r>
          </a:p>
          <a:p>
            <a:pPr>
              <a:buFont typeface="Wingdings" pitchFamily="2" charset="2"/>
              <a:buChar char="q"/>
            </a:pPr>
            <a:r>
              <a:rPr lang="en-US" sz="2400" b="1" dirty="0">
                <a:latin typeface="Calibri" pitchFamily="34" charset="0"/>
                <a:cs typeface="Calibri" pitchFamily="34" charset="0"/>
              </a:rPr>
              <a:t> Non-random sampling</a:t>
            </a:r>
          </a:p>
          <a:p>
            <a:endParaRPr lang="en-US" sz="2400" b="1" dirty="0">
              <a:latin typeface="Calibri" pitchFamily="34" charset="0"/>
              <a:cs typeface="Calibri" pitchFamily="34" charset="0"/>
            </a:endParaRPr>
          </a:p>
          <a:p>
            <a:r>
              <a:rPr lang="en-US" sz="2400" b="1" dirty="0">
                <a:latin typeface="Calibri" pitchFamily="34" charset="0"/>
                <a:cs typeface="Calibri" pitchFamily="34" charset="0"/>
              </a:rPr>
              <a:t>   Random sampling </a:t>
            </a:r>
            <a:r>
              <a:rPr lang="en-US" sz="2000" dirty="0">
                <a:latin typeface="Calibri" pitchFamily="34" charset="0"/>
                <a:cs typeface="Calibri" pitchFamily="34" charset="0"/>
              </a:rPr>
              <a:t>is used when quantitative methods are used to collect data (e.g. questionnaires).</a:t>
            </a:r>
          </a:p>
          <a:p>
            <a:endParaRPr lang="en-US" sz="2000" dirty="0">
              <a:latin typeface="Calibri" pitchFamily="34" charset="0"/>
              <a:cs typeface="Calibri" pitchFamily="34" charset="0"/>
            </a:endParaRPr>
          </a:p>
          <a:p>
            <a:r>
              <a:rPr lang="en-US" sz="2400" b="1" dirty="0">
                <a:latin typeface="Calibri" pitchFamily="34" charset="0"/>
                <a:cs typeface="Calibri" pitchFamily="34" charset="0"/>
              </a:rPr>
              <a:t>   Non-random sampling </a:t>
            </a:r>
            <a:r>
              <a:rPr lang="en-US" sz="2000" dirty="0">
                <a:latin typeface="Calibri" pitchFamily="34" charset="0"/>
                <a:cs typeface="Calibri" pitchFamily="34" charset="0"/>
              </a:rPr>
              <a:t>is commonly applied when qualitative methods (e.g. focus groups and interviews) are used to collect data, and is typically used for exploratory work.</a:t>
            </a:r>
          </a:p>
          <a:p>
            <a:endParaRPr lang="en-US" sz="2000" dirty="0">
              <a:latin typeface="Aharoni" pitchFamily="2" charset="-79"/>
              <a:cs typeface="Aharoni" pitchFamily="2" charset="-79"/>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4616"/>
            <a:ext cx="8153400" cy="990600"/>
          </a:xfrm>
        </p:spPr>
        <p:txBody>
          <a:bodyPr/>
          <a:lstStyle/>
          <a:p>
            <a:r>
              <a:rPr lang="en-US" b="1" dirty="0">
                <a:solidFill>
                  <a:schemeClr val="tx1"/>
                </a:solidFill>
                <a:latin typeface="Aharoni" pitchFamily="2" charset="-79"/>
                <a:cs typeface="Aharoni" pitchFamily="2" charset="-79"/>
              </a:rPr>
              <a:t>Sample Size</a:t>
            </a:r>
          </a:p>
        </p:txBody>
      </p:sp>
      <p:sp>
        <p:nvSpPr>
          <p:cNvPr id="31745" name="Rectangle 1"/>
          <p:cNvSpPr>
            <a:spLocks noChangeArrowheads="1"/>
          </p:cNvSpPr>
          <p:nvPr/>
        </p:nvSpPr>
        <p:spPr bwMode="auto">
          <a:xfrm>
            <a:off x="381000" y="1864816"/>
            <a:ext cx="8305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Calibri" pitchFamily="34" charset="0"/>
                <a:ea typeface="Times New Roman" pitchFamily="18" charset="0"/>
                <a:cs typeface="Calibri" pitchFamily="34" charset="0"/>
              </a:rPr>
              <a:t>Different rules apply to quantitative and qualitative research when it comes to determining sample size. </a:t>
            </a:r>
            <a:endParaRPr lang="en-US" sz="2400" dirty="0">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effectLst/>
              <a:latin typeface="Calibri" pitchFamily="34" charset="0"/>
              <a:ea typeface="Times New Roman" pitchFamily="18" charset="0"/>
              <a:cs typeface="Calibri" pitchFamily="34" charset="0"/>
            </a:endParaRPr>
          </a:p>
          <a:p>
            <a:pPr fontAlgn="base">
              <a:spcBef>
                <a:spcPct val="0"/>
              </a:spcBef>
              <a:spcAft>
                <a:spcPct val="0"/>
              </a:spcAft>
            </a:pPr>
            <a:r>
              <a:rPr lang="en-US" sz="2400" b="1" dirty="0">
                <a:latin typeface="Calibri" pitchFamily="34" charset="0"/>
                <a:ea typeface="Times New Roman" pitchFamily="18" charset="0"/>
                <a:cs typeface="Calibri" pitchFamily="34" charset="0"/>
              </a:rPr>
              <a:t>Sample Size in Qualitative Surveys </a:t>
            </a:r>
            <a:r>
              <a:rPr kumimoji="0" lang="en-US" sz="2400" b="0" i="0" u="none" strike="noStrike" cap="none" normalizeH="0" baseline="0" dirty="0">
                <a:ln>
                  <a:noFill/>
                </a:ln>
                <a:effectLst/>
                <a:latin typeface="Calibri" pitchFamily="34" charset="0"/>
                <a:ea typeface="Times New Roman" pitchFamily="18" charset="0"/>
                <a:cs typeface="Calibri" pitchFamily="34" charset="0"/>
              </a:rPr>
              <a:t>a researcher needs to have a clear idea of how the data will be used. </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effectLst/>
                <a:latin typeface="Calibri" pitchFamily="34" charset="0"/>
                <a:ea typeface="Times New Roman" pitchFamily="18" charset="0"/>
                <a:cs typeface="Calibri" pitchFamily="34" charset="0"/>
              </a:rPr>
              <a:t>Sample Size in Quantitative Surveys</a:t>
            </a:r>
            <a:r>
              <a:rPr kumimoji="0" lang="en-US" sz="2400" b="1" i="0" u="none" strike="noStrike" cap="none" normalizeH="0" dirty="0">
                <a:ln>
                  <a:noFill/>
                </a:ln>
                <a:effectLst/>
                <a:latin typeface="Calibri" pitchFamily="34" charset="0"/>
                <a:ea typeface="Times New Roman" pitchFamily="18" charset="0"/>
                <a:cs typeface="Calibri" pitchFamily="34" charset="0"/>
              </a:rPr>
              <a:t> </a:t>
            </a:r>
            <a:r>
              <a:rPr kumimoji="0" lang="en-US" sz="2400" b="0" i="0" u="none" strike="noStrike" cap="none" normalizeH="0" baseline="0" dirty="0">
                <a:ln>
                  <a:noFill/>
                </a:ln>
                <a:effectLst/>
                <a:latin typeface="Calibri" pitchFamily="34" charset="0"/>
                <a:ea typeface="Times New Roman" pitchFamily="18" charset="0"/>
                <a:cs typeface="Calibri" pitchFamily="34" charset="0"/>
              </a:rPr>
              <a:t>often involves comparisons between large segments or subgroups of a target. Because quantitative research is numbers-driven, determining a comfortable sample size can be fairly easy for each important group or segment</a:t>
            </a:r>
            <a:r>
              <a:rPr lang="en-US" sz="2400" dirty="0">
                <a:latin typeface="Calibri" pitchFamily="34" charset="0"/>
                <a:ea typeface="Times New Roman" pitchFamily="18" charset="0"/>
                <a:cs typeface="Calibri" pitchFamily="34" charset="0"/>
              </a:rPr>
              <a:t> (</a:t>
            </a:r>
            <a:r>
              <a:rPr lang="en-US" sz="2400" dirty="0" err="1">
                <a:latin typeface="Calibri" pitchFamily="34" charset="0"/>
                <a:ea typeface="Times New Roman" pitchFamily="18" charset="0"/>
                <a:cs typeface="Calibri" pitchFamily="34" charset="0"/>
              </a:rPr>
              <a:t>Devault</a:t>
            </a:r>
            <a:r>
              <a:rPr lang="en-US" sz="2400" dirty="0">
                <a:latin typeface="Calibri" pitchFamily="34" charset="0"/>
                <a:ea typeface="Times New Roman" pitchFamily="18" charset="0"/>
                <a:cs typeface="Calibri" pitchFamily="34" charset="0"/>
              </a:rPr>
              <a:t>, 2012)</a:t>
            </a:r>
            <a:endParaRPr kumimoji="0" lang="en-US" sz="2400" b="0" i="0" u="none" strike="noStrike" cap="none" normalizeH="0" baseline="0" dirty="0">
              <a:ln>
                <a:noFill/>
              </a:ln>
              <a:effectLst/>
              <a:latin typeface="Calibri" pitchFamily="34" charset="0"/>
              <a:ea typeface="Times New Roman" pitchFamily="18"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solidFill>
                  <a:schemeClr val="tx1"/>
                </a:solidFill>
              </a:rPr>
            </a:br>
            <a:r>
              <a:rPr lang="en-US" b="1" dirty="0">
                <a:solidFill>
                  <a:schemeClr val="tx1"/>
                </a:solidFill>
              </a:rPr>
              <a:t>Advantages of Survey Research</a:t>
            </a:r>
            <a:br>
              <a:rPr lang="en-US" dirty="0">
                <a:solidFill>
                  <a:schemeClr val="tx1"/>
                </a:solidFill>
              </a:rPr>
            </a:br>
            <a:endParaRPr lang="en-US" dirty="0">
              <a:solidFill>
                <a:schemeClr val="tx1"/>
              </a:solidFill>
            </a:endParaRPr>
          </a:p>
        </p:txBody>
      </p:sp>
      <p:sp>
        <p:nvSpPr>
          <p:cNvPr id="3" name="Rectangle 2"/>
          <p:cNvSpPr/>
          <p:nvPr/>
        </p:nvSpPr>
        <p:spPr>
          <a:xfrm>
            <a:off x="304800" y="1828800"/>
            <a:ext cx="8686800" cy="3416320"/>
          </a:xfrm>
          <a:prstGeom prst="rect">
            <a:avLst/>
          </a:prstGeom>
        </p:spPr>
        <p:txBody>
          <a:bodyPr wrap="square">
            <a:spAutoFit/>
          </a:bodyPr>
          <a:lstStyle/>
          <a:p>
            <a:pPr lvl="0">
              <a:buFont typeface="Courier New" pitchFamily="49" charset="0"/>
              <a:buChar char="o"/>
            </a:pPr>
            <a:r>
              <a:rPr lang="en-US" sz="2400" dirty="0">
                <a:latin typeface="Calibri" pitchFamily="34" charset="0"/>
                <a:cs typeface="Calibri" pitchFamily="34" charset="0"/>
              </a:rPr>
              <a:t>Faster data collection than other methods.</a:t>
            </a:r>
          </a:p>
          <a:p>
            <a:pPr lvl="0">
              <a:buFont typeface="Courier New" pitchFamily="49" charset="0"/>
              <a:buChar char="o"/>
            </a:pPr>
            <a:r>
              <a:rPr lang="en-US" sz="2400" dirty="0">
                <a:latin typeface="Calibri" pitchFamily="34" charset="0"/>
                <a:cs typeface="Calibri" pitchFamily="34" charset="0"/>
              </a:rPr>
              <a:t> Relatively inexpensive data collection.</a:t>
            </a:r>
          </a:p>
          <a:p>
            <a:pPr lvl="0">
              <a:buFont typeface="Courier New" pitchFamily="49" charset="0"/>
              <a:buChar char="o"/>
            </a:pPr>
            <a:r>
              <a:rPr lang="en-US" sz="2400" dirty="0">
                <a:latin typeface="Calibri" pitchFamily="34" charset="0"/>
                <a:cs typeface="Calibri" pitchFamily="34" charset="0"/>
              </a:rPr>
              <a:t> Survey data can be very accurate if sampling is properly done.</a:t>
            </a:r>
          </a:p>
          <a:p>
            <a:pPr lvl="0">
              <a:buFont typeface="Courier New" pitchFamily="49" charset="0"/>
              <a:buChar char="o"/>
            </a:pPr>
            <a:r>
              <a:rPr lang="en-US" sz="2400" dirty="0">
                <a:latin typeface="Calibri" pitchFamily="34" charset="0"/>
                <a:cs typeface="Calibri" pitchFamily="34" charset="0"/>
              </a:rPr>
              <a:t>Efficient data collection methods.</a:t>
            </a:r>
          </a:p>
          <a:p>
            <a:pPr lvl="0">
              <a:buFont typeface="Courier New" pitchFamily="49" charset="0"/>
              <a:buChar char="o"/>
            </a:pPr>
            <a:r>
              <a:rPr lang="en-US" sz="2400" dirty="0">
                <a:latin typeface="Calibri" pitchFamily="34" charset="0"/>
                <a:cs typeface="Calibri" pitchFamily="34" charset="0"/>
              </a:rPr>
              <a:t>Mass amounts of data.</a:t>
            </a:r>
          </a:p>
          <a:p>
            <a:pPr lvl="0">
              <a:buFont typeface="Courier New" pitchFamily="49" charset="0"/>
              <a:buChar char="o"/>
            </a:pPr>
            <a:r>
              <a:rPr lang="en-US" sz="2400" dirty="0">
                <a:latin typeface="Calibri" pitchFamily="34" charset="0"/>
                <a:cs typeface="Calibri" pitchFamily="34" charset="0"/>
              </a:rPr>
              <a:t>May easily be quantifiable.</a:t>
            </a:r>
          </a:p>
          <a:p>
            <a:pPr lvl="0">
              <a:buFont typeface="Courier New" pitchFamily="49" charset="0"/>
              <a:buChar char="o"/>
            </a:pPr>
            <a:r>
              <a:rPr lang="en-US" sz="2400" dirty="0">
                <a:latin typeface="Calibri" pitchFamily="34" charset="0"/>
                <a:cs typeface="Calibri" pitchFamily="34" charset="0"/>
              </a:rPr>
              <a:t>Standardized, structured questionnaire minimizes interviewer bias.</a:t>
            </a:r>
          </a:p>
          <a:p>
            <a:pPr lvl="0">
              <a:buFont typeface="Courier New" pitchFamily="49" charset="0"/>
              <a:buChar char="o"/>
            </a:pPr>
            <a:r>
              <a:rPr lang="en-US" sz="2400" dirty="0">
                <a:latin typeface="Calibri" pitchFamily="34" charset="0"/>
                <a:cs typeface="Calibri" pitchFamily="34" charset="0"/>
              </a:rPr>
              <a:t> Tremendous volume of information can be collected in short period of time.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3124200"/>
          </a:xfrm>
        </p:spPr>
        <p:txBody>
          <a:bodyPr>
            <a:noAutofit/>
          </a:bodyPr>
          <a:lstStyle/>
          <a:p>
            <a:r>
              <a:rPr lang="en-US" sz="3600" dirty="0">
                <a:latin typeface="Calibri" pitchFamily="34" charset="0"/>
                <a:cs typeface="Calibri" pitchFamily="34" charset="0"/>
              </a:rPr>
              <a:t>In Business Dictionary, “Survey research is a method of sociological investigation that uses question based or statistical surveys to collect information about how people think and acts”.</a:t>
            </a:r>
          </a:p>
        </p:txBody>
      </p:sp>
      <p:sp>
        <p:nvSpPr>
          <p:cNvPr id="3" name="Title 2"/>
          <p:cNvSpPr>
            <a:spLocks noGrp="1"/>
          </p:cNvSpPr>
          <p:nvPr>
            <p:ph type="title"/>
          </p:nvPr>
        </p:nvSpPr>
        <p:spPr/>
        <p:txBody>
          <a:bodyPr/>
          <a:lstStyle/>
          <a:p>
            <a:r>
              <a:rPr lang="en-US" dirty="0">
                <a:solidFill>
                  <a:schemeClr val="tx2"/>
                </a:solidFill>
                <a:latin typeface="Aharoni" pitchFamily="2" charset="-79"/>
                <a:cs typeface="Aharoni" pitchFamily="2" charset="-79"/>
              </a:rPr>
              <a:t>DEFINITION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solidFill>
                  <a:schemeClr val="tx1"/>
                </a:solidFill>
              </a:rPr>
            </a:br>
            <a:r>
              <a:rPr lang="en-US" b="1" dirty="0">
                <a:solidFill>
                  <a:schemeClr val="tx1"/>
                </a:solidFill>
              </a:rPr>
              <a:t>Disadvantages of Survey Research</a:t>
            </a:r>
            <a:br>
              <a:rPr lang="en-US" dirty="0">
                <a:solidFill>
                  <a:schemeClr val="tx1"/>
                </a:solidFill>
              </a:rPr>
            </a:br>
            <a:endParaRPr lang="en-US" dirty="0">
              <a:solidFill>
                <a:schemeClr val="tx1"/>
              </a:solidFill>
            </a:endParaRPr>
          </a:p>
        </p:txBody>
      </p:sp>
      <p:sp>
        <p:nvSpPr>
          <p:cNvPr id="3" name="Rectangle 2"/>
          <p:cNvSpPr/>
          <p:nvPr/>
        </p:nvSpPr>
        <p:spPr>
          <a:xfrm>
            <a:off x="609600" y="1967062"/>
            <a:ext cx="8153400" cy="2677656"/>
          </a:xfrm>
          <a:prstGeom prst="rect">
            <a:avLst/>
          </a:prstGeom>
        </p:spPr>
        <p:txBody>
          <a:bodyPr wrap="square">
            <a:spAutoFit/>
          </a:bodyPr>
          <a:lstStyle/>
          <a:p>
            <a:pPr lvl="0">
              <a:buFont typeface="Courier New" pitchFamily="49" charset="0"/>
              <a:buChar char="o"/>
            </a:pPr>
            <a:r>
              <a:rPr lang="en-US" sz="2400" dirty="0">
                <a:latin typeface="Calibri" pitchFamily="34" charset="0"/>
                <a:cs typeface="Calibri" pitchFamily="34" charset="0"/>
              </a:rPr>
              <a:t>Large sources of error</a:t>
            </a:r>
          </a:p>
          <a:p>
            <a:pPr lvl="0">
              <a:buFont typeface="Courier New" pitchFamily="49" charset="0"/>
              <a:buChar char="o"/>
            </a:pPr>
            <a:r>
              <a:rPr lang="en-US" sz="2400" dirty="0">
                <a:latin typeface="Calibri" pitchFamily="34" charset="0"/>
                <a:cs typeface="Calibri" pitchFamily="34" charset="0"/>
              </a:rPr>
              <a:t>Each methods has its own unique problems</a:t>
            </a:r>
          </a:p>
          <a:p>
            <a:pPr lvl="0">
              <a:buFont typeface="Courier New" pitchFamily="49" charset="0"/>
              <a:buChar char="o"/>
            </a:pPr>
            <a:r>
              <a:rPr lang="en-US" sz="2400" dirty="0">
                <a:latin typeface="Calibri" pitchFamily="34" charset="0"/>
                <a:cs typeface="Calibri" pitchFamily="34" charset="0"/>
              </a:rPr>
              <a:t>People may lie </a:t>
            </a:r>
          </a:p>
          <a:p>
            <a:pPr lvl="0">
              <a:buFont typeface="Courier New" pitchFamily="49" charset="0"/>
              <a:buChar char="o"/>
            </a:pPr>
            <a:r>
              <a:rPr lang="en-US" sz="2400" dirty="0">
                <a:latin typeface="Calibri" pitchFamily="34" charset="0"/>
                <a:cs typeface="Calibri" pitchFamily="34" charset="0"/>
              </a:rPr>
              <a:t>Can't explore deeper into responses</a:t>
            </a:r>
          </a:p>
          <a:p>
            <a:pPr lvl="0">
              <a:buFont typeface="Courier New" pitchFamily="49" charset="0"/>
              <a:buChar char="o"/>
            </a:pPr>
            <a:r>
              <a:rPr lang="en-US" sz="2400" dirty="0">
                <a:latin typeface="Calibri" pitchFamily="34" charset="0"/>
                <a:cs typeface="Calibri" pitchFamily="34" charset="0"/>
              </a:rPr>
              <a:t> Biased result</a:t>
            </a:r>
          </a:p>
          <a:p>
            <a:pPr lvl="0">
              <a:buFont typeface="Courier New" pitchFamily="49" charset="0"/>
              <a:buChar char="o"/>
            </a:pPr>
            <a:r>
              <a:rPr lang="en-US" sz="2400" dirty="0">
                <a:latin typeface="Calibri" pitchFamily="34" charset="0"/>
                <a:cs typeface="Calibri" pitchFamily="34" charset="0"/>
              </a:rPr>
              <a:t>Requires some statistical knowledge for sampling and other specialized skill to process and interpret results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Example</a:t>
            </a:r>
          </a:p>
        </p:txBody>
      </p:sp>
      <p:sp>
        <p:nvSpPr>
          <p:cNvPr id="4" name="Content Placeholder 3"/>
          <p:cNvSpPr>
            <a:spLocks noGrp="1"/>
          </p:cNvSpPr>
          <p:nvPr>
            <p:ph sz="quarter" idx="1"/>
          </p:nvPr>
        </p:nvSpPr>
        <p:spPr>
          <a:xfrm>
            <a:off x="612648" y="1600200"/>
            <a:ext cx="8153400" cy="4876800"/>
          </a:xfrm>
        </p:spPr>
        <p:txBody>
          <a:bodyPr>
            <a:normAutofit fontScale="62500" lnSpcReduction="20000"/>
          </a:bodyPr>
          <a:lstStyle/>
          <a:p>
            <a:pPr marL="320040" lvl="1" indent="-320040" algn="just">
              <a:spcBef>
                <a:spcPts val="700"/>
              </a:spcBef>
              <a:buClr>
                <a:schemeClr val="accent2"/>
              </a:buClr>
              <a:buSzPct val="60000"/>
              <a:buNone/>
            </a:pPr>
            <a:r>
              <a:rPr lang="en-US" sz="2800" dirty="0">
                <a:latin typeface="Calibri" pitchFamily="34" charset="0"/>
                <a:cs typeface="Calibri" pitchFamily="34" charset="0"/>
              </a:rPr>
              <a:t>		Service quality is considered substantial when it comes to define organizational success. The winning strategy is to deliver excellent quality service to customers. In the present milieu, need to improve service quality in Pakistan hotel industry have come under limelight due to stiff competition where hotels are trying to carve competitive advantage through the human factor. Excellent quality service not only results in a profit strategy but also it is energizing for employees to perform to their potential to meet challenges. By providing quality service, organizations can sustain customers’ confidence and competitive advantages over their competitors. This study scrutinizes the effects of various elements of hotel industry which affects customer satisfaction. In this research paper, both qualitative and quantitative studies were used. The data was collected through questionnaire which contained multiple choice questions. Results of different correlations, T-test and sequence graphs revealed a great deal of existing services with customer satisfaction. Mainly courtesy of attendants, comfort in guestroom, cleanliness and environment of hotel have played vital role in creating serenity and subsequent contentment among customers. Our study confirms direct relation between organizational success and customer satisfaction. It seems judicious to believe that understanding of customer satisfaction role is extremely significant as it appears key factor in the success of modern organization.</a:t>
            </a:r>
            <a:endParaRPr lang="en-US" sz="2400" dirty="0">
              <a:latin typeface="Calibri" pitchFamily="34" charset="0"/>
              <a:cs typeface="Calibri" pitchFamily="34"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4114800"/>
          </a:xfrm>
        </p:spPr>
        <p:txBody>
          <a:bodyPr>
            <a:normAutofit/>
          </a:bodyPr>
          <a:lstStyle/>
          <a:p>
            <a:pPr>
              <a:buFont typeface="Wingdings" pitchFamily="2" charset="2"/>
              <a:buChar char="q"/>
            </a:pPr>
            <a:r>
              <a:rPr lang="en-US" dirty="0">
                <a:latin typeface="Calibri" pitchFamily="34" charset="0"/>
                <a:cs typeface="Calibri" pitchFamily="34" charset="0"/>
              </a:rPr>
              <a:t>describe situations</a:t>
            </a:r>
          </a:p>
          <a:p>
            <a:pPr>
              <a:buFont typeface="Wingdings" pitchFamily="2" charset="2"/>
              <a:buChar char="q"/>
            </a:pPr>
            <a:r>
              <a:rPr lang="en-US" dirty="0">
                <a:latin typeface="Calibri" pitchFamily="34" charset="0"/>
                <a:cs typeface="Calibri" pitchFamily="34" charset="0"/>
              </a:rPr>
              <a:t>do not make accurate predictions</a:t>
            </a:r>
          </a:p>
          <a:p>
            <a:pPr>
              <a:buFont typeface="Wingdings" pitchFamily="2" charset="2"/>
              <a:buChar char="q"/>
            </a:pPr>
            <a:r>
              <a:rPr lang="en-US" dirty="0">
                <a:latin typeface="Calibri" pitchFamily="34" charset="0"/>
                <a:cs typeface="Calibri" pitchFamily="34" charset="0"/>
              </a:rPr>
              <a:t>do not determine cause and effect</a:t>
            </a:r>
            <a:r>
              <a:rPr lang="en-US" dirty="0">
                <a:solidFill>
                  <a:schemeClr val="accent2"/>
                </a:solidFill>
                <a:latin typeface="Calibri" pitchFamily="34" charset="0"/>
                <a:cs typeface="Calibri" pitchFamily="34" charset="0"/>
              </a:rPr>
              <a:t> </a:t>
            </a:r>
          </a:p>
          <a:p>
            <a:pPr>
              <a:buFont typeface="Wingdings" pitchFamily="2" charset="2"/>
              <a:buChar char="q"/>
            </a:pPr>
            <a:r>
              <a:rPr lang="en-US" dirty="0">
                <a:latin typeface="Calibri" pitchFamily="34" charset="0"/>
                <a:cs typeface="Calibri" pitchFamily="34" charset="0"/>
              </a:rPr>
              <a:t>statistical researches i-e frequency, Average</a:t>
            </a:r>
          </a:p>
          <a:p>
            <a:pPr>
              <a:buFont typeface="Wingdings" pitchFamily="2" charset="2"/>
              <a:buChar char="q"/>
            </a:pPr>
            <a:r>
              <a:rPr lang="en-US" dirty="0">
                <a:latin typeface="Calibri" pitchFamily="34" charset="0"/>
                <a:cs typeface="Calibri" pitchFamily="34" charset="0"/>
              </a:rPr>
              <a:t>non-experimental, descriptive research</a:t>
            </a:r>
          </a:p>
          <a:p>
            <a:pPr>
              <a:buFont typeface="Wingdings" pitchFamily="2" charset="2"/>
              <a:buChar char="q"/>
            </a:pPr>
            <a:r>
              <a:rPr lang="en-US" dirty="0">
                <a:latin typeface="Calibri" pitchFamily="34" charset="0"/>
                <a:cs typeface="Calibri" pitchFamily="34" charset="0"/>
              </a:rPr>
              <a:t>generally used to study features or occurrence </a:t>
            </a:r>
            <a:endParaRPr lang="en-US" dirty="0">
              <a:solidFill>
                <a:schemeClr val="accent2"/>
              </a:solidFill>
              <a:latin typeface="Calibri" pitchFamily="34" charset="0"/>
              <a:cs typeface="Calibri" pitchFamily="34" charset="0"/>
            </a:endParaRPr>
          </a:p>
        </p:txBody>
      </p:sp>
      <p:sp>
        <p:nvSpPr>
          <p:cNvPr id="3" name="Title 2"/>
          <p:cNvSpPr>
            <a:spLocks noGrp="1"/>
          </p:cNvSpPr>
          <p:nvPr>
            <p:ph type="title"/>
          </p:nvPr>
        </p:nvSpPr>
        <p:spPr>
          <a:xfrm>
            <a:off x="1371600" y="1600200"/>
            <a:ext cx="7620000" cy="990600"/>
          </a:xfrm>
        </p:spPr>
        <p:txBody>
          <a:bodyPr>
            <a:noAutofit/>
          </a:bodyPr>
          <a:lstStyle/>
          <a:p>
            <a:r>
              <a:rPr lang="en-US" sz="3600" b="1" dirty="0">
                <a:solidFill>
                  <a:schemeClr val="tx2"/>
                </a:solidFill>
                <a:latin typeface="Aharoni" pitchFamily="2" charset="-79"/>
                <a:cs typeface="Aharoni" pitchFamily="2" charset="-79"/>
              </a:rPr>
              <a:t>SURVEY RESEARCH ONE OF THE TYPE OF DESCRIPTIVE RESEARCH</a:t>
            </a:r>
            <a:endParaRPr lang="en-US" sz="3600" dirty="0">
              <a:solidFill>
                <a:schemeClr val="tx2"/>
              </a:solidFill>
              <a:latin typeface="Aharoni" pitchFamily="2" charset="-79"/>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43000" y="2757814"/>
            <a:ext cx="7123113" cy="4114800"/>
          </a:xfrm>
        </p:spPr>
        <p:txBody>
          <a:bodyPr>
            <a:normAutofit lnSpcReduction="10000"/>
          </a:bodyPr>
          <a:lstStyle/>
          <a:p>
            <a:r>
              <a:rPr lang="en-US" b="1" dirty="0">
                <a:latin typeface="Calibri" pitchFamily="34" charset="0"/>
                <a:cs typeface="Calibri" pitchFamily="34" charset="0"/>
              </a:rPr>
              <a:t>Uniqueness:</a:t>
            </a:r>
            <a:r>
              <a:rPr lang="en-US" dirty="0">
                <a:latin typeface="Calibri" pitchFamily="34" charset="0"/>
                <a:cs typeface="Calibri" pitchFamily="34" charset="0"/>
              </a:rPr>
              <a:t> gather information not available from other sources.</a:t>
            </a:r>
          </a:p>
          <a:p>
            <a:r>
              <a:rPr lang="en-US" b="1" dirty="0">
                <a:latin typeface="Calibri" pitchFamily="34" charset="0"/>
                <a:cs typeface="Calibri" pitchFamily="34" charset="0"/>
              </a:rPr>
              <a:t>Probability Sampling:</a:t>
            </a:r>
            <a:r>
              <a:rPr lang="en-US" dirty="0">
                <a:latin typeface="Calibri" pitchFamily="34" charset="0"/>
                <a:cs typeface="Calibri" pitchFamily="34" charset="0"/>
              </a:rPr>
              <a:t> unbiased representation of population of interest.</a:t>
            </a:r>
          </a:p>
          <a:p>
            <a:r>
              <a:rPr lang="en-US" b="1" dirty="0">
                <a:latin typeface="Calibri" pitchFamily="34" charset="0"/>
                <a:cs typeface="Calibri" pitchFamily="34" charset="0"/>
              </a:rPr>
              <a:t>Standardization of measurement:</a:t>
            </a:r>
            <a:r>
              <a:rPr lang="en-US" dirty="0">
                <a:latin typeface="Calibri" pitchFamily="34" charset="0"/>
                <a:cs typeface="Calibri" pitchFamily="34" charset="0"/>
              </a:rPr>
              <a:t> same information collected from every                                         respondent.</a:t>
            </a:r>
          </a:p>
          <a:p>
            <a:r>
              <a:rPr lang="en-US" b="1" dirty="0">
                <a:latin typeface="Calibri" pitchFamily="34" charset="0"/>
                <a:cs typeface="Calibri" pitchFamily="34" charset="0"/>
              </a:rPr>
              <a:t>Analysis needs</a:t>
            </a:r>
            <a:r>
              <a:rPr lang="en-US" dirty="0">
                <a:latin typeface="Calibri" pitchFamily="34" charset="0"/>
                <a:cs typeface="Calibri" pitchFamily="34" charset="0"/>
              </a:rPr>
              <a:t>: use survey data to complement existing data from secondary sources.</a:t>
            </a:r>
          </a:p>
          <a:p>
            <a:endParaRPr lang="en-US" dirty="0"/>
          </a:p>
        </p:txBody>
      </p:sp>
      <p:sp>
        <p:nvSpPr>
          <p:cNvPr id="3" name="Title 2"/>
          <p:cNvSpPr>
            <a:spLocks noGrp="1"/>
          </p:cNvSpPr>
          <p:nvPr>
            <p:ph type="title"/>
          </p:nvPr>
        </p:nvSpPr>
        <p:spPr/>
        <p:txBody>
          <a:bodyPr>
            <a:normAutofit fontScale="90000"/>
          </a:bodyPr>
          <a:lstStyle/>
          <a:p>
            <a:pPr lvl="1" algn="l" rtl="0">
              <a:spcBef>
                <a:spcPct val="0"/>
              </a:spcBef>
            </a:pPr>
            <a:r>
              <a:rPr lang="en-US" sz="4000" b="1" dirty="0">
                <a:solidFill>
                  <a:schemeClr val="tx2"/>
                </a:solidFill>
                <a:latin typeface="Aharoni" pitchFamily="2" charset="-79"/>
                <a:cs typeface="Aharoni" pitchFamily="2" charset="-79"/>
              </a:rPr>
              <a:t>WHY WE DO SURVEY RESEARCH?</a:t>
            </a:r>
            <a:br>
              <a:rPr lang="en-US" sz="1600"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4114800"/>
          </a:xfrm>
        </p:spPr>
        <p:txBody>
          <a:bodyPr>
            <a:normAutofit lnSpcReduction="10000"/>
          </a:bodyPr>
          <a:lstStyle/>
          <a:p>
            <a:r>
              <a:rPr lang="en-US" dirty="0">
                <a:latin typeface="Calibri" pitchFamily="34" charset="0"/>
                <a:cs typeface="Calibri" pitchFamily="34" charset="0"/>
              </a:rPr>
              <a:t>Survey Research means of analysis including a respondent , questionnaire  and interview to gain qualitative or quantitative information. </a:t>
            </a:r>
          </a:p>
          <a:p>
            <a:endParaRPr lang="en-US" b="1" dirty="0">
              <a:latin typeface="Calibri" pitchFamily="34" charset="0"/>
              <a:cs typeface="Calibri" pitchFamily="34" charset="0"/>
            </a:endParaRPr>
          </a:p>
          <a:p>
            <a:r>
              <a:rPr lang="en-US" b="1" dirty="0">
                <a:latin typeface="Calibri" pitchFamily="34" charset="0"/>
                <a:cs typeface="Calibri" pitchFamily="34" charset="0"/>
              </a:rPr>
              <a:t>Quantitative methods </a:t>
            </a:r>
            <a:r>
              <a:rPr lang="en-US" dirty="0">
                <a:latin typeface="Calibri" pitchFamily="34" charset="0"/>
                <a:cs typeface="Calibri" pitchFamily="34" charset="0"/>
              </a:rPr>
              <a:t>when questionnaires are used to collect data </a:t>
            </a:r>
          </a:p>
          <a:p>
            <a:endParaRPr lang="en-US" b="1" dirty="0">
              <a:latin typeface="Calibri" pitchFamily="34" charset="0"/>
              <a:cs typeface="Calibri" pitchFamily="34" charset="0"/>
            </a:endParaRPr>
          </a:p>
          <a:p>
            <a:r>
              <a:rPr lang="en-US" b="1" dirty="0">
                <a:latin typeface="Calibri" pitchFamily="34" charset="0"/>
                <a:cs typeface="Calibri" pitchFamily="34" charset="0"/>
              </a:rPr>
              <a:t>Qualitative methods </a:t>
            </a:r>
            <a:r>
              <a:rPr lang="en-US" dirty="0">
                <a:latin typeface="Calibri" pitchFamily="34" charset="0"/>
                <a:cs typeface="Calibri" pitchFamily="34" charset="0"/>
              </a:rPr>
              <a:t>when focus groups and interviews applied to used collect data.</a:t>
            </a:r>
          </a:p>
          <a:p>
            <a:endParaRPr lang="en-US" dirty="0"/>
          </a:p>
        </p:txBody>
      </p:sp>
      <p:sp>
        <p:nvSpPr>
          <p:cNvPr id="3" name="Title 2"/>
          <p:cNvSpPr>
            <a:spLocks noGrp="1"/>
          </p:cNvSpPr>
          <p:nvPr>
            <p:ph type="title"/>
          </p:nvPr>
        </p:nvSpPr>
        <p:spPr/>
        <p:txBody>
          <a:bodyPr>
            <a:noAutofit/>
          </a:bodyPr>
          <a:lstStyle/>
          <a:p>
            <a:r>
              <a:rPr lang="en-US" sz="3600" b="1" dirty="0">
                <a:solidFill>
                  <a:schemeClr val="tx2"/>
                </a:solidFill>
                <a:latin typeface="Aharoni" pitchFamily="2" charset="-79"/>
                <a:cs typeface="Aharoni" pitchFamily="2" charset="-79"/>
              </a:rPr>
              <a:t>QUALITATIVE OR QUANTITATIVE METHODS IN SURVEY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10000"/>
          </a:bodyPr>
          <a:lstStyle/>
          <a:p>
            <a:r>
              <a:rPr lang="en-US" sz="3600" b="1" dirty="0">
                <a:latin typeface="Aharoni" pitchFamily="2" charset="-79"/>
                <a:cs typeface="Aharoni" pitchFamily="2" charset="-79"/>
              </a:rPr>
              <a:t>1: Cross-sectional surveys</a:t>
            </a:r>
          </a:p>
          <a:p>
            <a:r>
              <a:rPr lang="en-US" sz="3600" b="1" dirty="0">
                <a:latin typeface="Aharoni" pitchFamily="2" charset="-79"/>
                <a:cs typeface="Aharoni" pitchFamily="2" charset="-79"/>
              </a:rPr>
              <a:t>2: Longitudinal surveys</a:t>
            </a:r>
          </a:p>
          <a:p>
            <a:r>
              <a:rPr lang="en-US" sz="3600" dirty="0"/>
              <a:t>(</a:t>
            </a:r>
            <a:r>
              <a:rPr lang="en-US" sz="3600" dirty="0" err="1"/>
              <a:t>Babbie</a:t>
            </a:r>
            <a:r>
              <a:rPr lang="en-US" sz="3600" dirty="0"/>
              <a:t>, E.R.) </a:t>
            </a:r>
            <a:endParaRPr lang="en-US" sz="3600" b="1" dirty="0">
              <a:latin typeface="Aharoni" pitchFamily="2" charset="-79"/>
              <a:cs typeface="Aharoni" pitchFamily="2" charset="-79"/>
            </a:endParaRPr>
          </a:p>
        </p:txBody>
      </p:sp>
      <p:sp>
        <p:nvSpPr>
          <p:cNvPr id="3" name="Title 2"/>
          <p:cNvSpPr>
            <a:spLocks noGrp="1"/>
          </p:cNvSpPr>
          <p:nvPr>
            <p:ph type="title"/>
          </p:nvPr>
        </p:nvSpPr>
        <p:spPr/>
        <p:txBody>
          <a:bodyPr>
            <a:noAutofit/>
          </a:bodyPr>
          <a:lstStyle/>
          <a:p>
            <a:r>
              <a:rPr lang="en-US" sz="4800" dirty="0">
                <a:solidFill>
                  <a:schemeClr val="tx2"/>
                </a:solidFill>
                <a:latin typeface="Aharoni" pitchFamily="2" charset="-79"/>
                <a:cs typeface="Aharoni" pitchFamily="2" charset="-79"/>
              </a:rPr>
              <a:t>Type of surveys: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4114800"/>
          </a:xfrm>
        </p:spPr>
        <p:txBody>
          <a:bodyPr>
            <a:normAutofit lnSpcReduction="10000"/>
          </a:bodyPr>
          <a:lstStyle/>
          <a:p>
            <a:r>
              <a:rPr lang="en-US" sz="3400" b="1" dirty="0"/>
              <a:t>1:cross Sectional Survey</a:t>
            </a:r>
            <a:endParaRPr lang="en-US" sz="3400" dirty="0"/>
          </a:p>
          <a:p>
            <a:pPr>
              <a:buFont typeface="Wingdings" pitchFamily="2" charset="2"/>
              <a:buChar char="Ø"/>
            </a:pPr>
            <a:r>
              <a:rPr lang="en-US" dirty="0">
                <a:latin typeface="Calibri" pitchFamily="34" charset="0"/>
                <a:cs typeface="Calibri" pitchFamily="34" charset="0"/>
              </a:rPr>
              <a:t>Descriptive and not observational or experimental </a:t>
            </a:r>
          </a:p>
          <a:p>
            <a:pPr>
              <a:buFont typeface="Wingdings" pitchFamily="2" charset="2"/>
              <a:buChar char="Ø"/>
            </a:pPr>
            <a:r>
              <a:rPr lang="en-US" dirty="0">
                <a:latin typeface="Calibri" pitchFamily="34" charset="0"/>
                <a:cs typeface="Calibri" pitchFamily="34" charset="0"/>
              </a:rPr>
              <a:t>collect data on a population at a single point in time</a:t>
            </a:r>
          </a:p>
          <a:p>
            <a:pPr>
              <a:buFont typeface="Wingdings" pitchFamily="2" charset="2"/>
              <a:buChar char="Ø"/>
            </a:pPr>
            <a:r>
              <a:rPr lang="en-US" dirty="0">
                <a:latin typeface="Calibri" pitchFamily="34" charset="0"/>
                <a:cs typeface="Calibri" pitchFamily="34" charset="0"/>
              </a:rPr>
              <a:t>Observation of all of the population</a:t>
            </a:r>
          </a:p>
          <a:p>
            <a:pPr>
              <a:buFont typeface="Wingdings" pitchFamily="2" charset="2"/>
              <a:buChar char="Ø"/>
            </a:pPr>
            <a:r>
              <a:rPr lang="en-US" dirty="0">
                <a:latin typeface="Calibri" pitchFamily="34" charset="0"/>
                <a:cs typeface="Calibri" pitchFamily="34" charset="0"/>
              </a:rPr>
              <a:t>Representative subsets can be used at one point of time</a:t>
            </a:r>
          </a:p>
          <a:p>
            <a:pPr>
              <a:buFont typeface="Wingdings" pitchFamily="2" charset="2"/>
              <a:buChar char="Ø"/>
            </a:pPr>
            <a:r>
              <a:rPr lang="en-US" dirty="0">
                <a:latin typeface="Calibri" pitchFamily="34" charset="0"/>
                <a:cs typeface="Calibri" pitchFamily="34" charset="0"/>
              </a:rPr>
              <a:t>Provide data on entire population</a:t>
            </a:r>
          </a:p>
        </p:txBody>
      </p:sp>
      <p:sp>
        <p:nvSpPr>
          <p:cNvPr id="3" name="Title 2"/>
          <p:cNvSpPr>
            <a:spLocks noGrp="1"/>
          </p:cNvSpPr>
          <p:nvPr>
            <p:ph type="title"/>
          </p:nvPr>
        </p:nvSpPr>
        <p:spPr/>
        <p:txBody>
          <a:bodyPr>
            <a:normAutofit/>
          </a:bodyPr>
          <a:lstStyle/>
          <a:p>
            <a:r>
              <a:rPr lang="en-US" sz="5400" b="1" dirty="0">
                <a:solidFill>
                  <a:schemeClr val="tx2"/>
                </a:solidFill>
              </a:rPr>
              <a:t>TYPES OF SURVEYS</a:t>
            </a:r>
            <a:endParaRPr lang="en-US" sz="5400" dirty="0">
              <a:solidFill>
                <a:schemeClr val="tx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4114800"/>
          </a:xfrm>
        </p:spPr>
        <p:txBody>
          <a:bodyPr>
            <a:normAutofit fontScale="85000" lnSpcReduction="20000"/>
          </a:bodyPr>
          <a:lstStyle/>
          <a:p>
            <a:r>
              <a:rPr lang="en-US" sz="3500" b="1" dirty="0">
                <a:latin typeface="Calibri" pitchFamily="34" charset="0"/>
                <a:cs typeface="Calibri" pitchFamily="34" charset="0"/>
              </a:rPr>
              <a:t>2:longitudinal Surveys</a:t>
            </a:r>
          </a:p>
          <a:p>
            <a:pPr>
              <a:buFont typeface="Wingdings" pitchFamily="2" charset="2"/>
              <a:buChar char="Ø"/>
            </a:pPr>
            <a:r>
              <a:rPr lang="en-US" dirty="0">
                <a:latin typeface="Calibri" pitchFamily="34" charset="0"/>
                <a:cs typeface="Calibri" pitchFamily="34" charset="0"/>
              </a:rPr>
              <a:t>Type of observational study</a:t>
            </a:r>
          </a:p>
          <a:p>
            <a:pPr>
              <a:buFont typeface="Wingdings" pitchFamily="2" charset="2"/>
              <a:buChar char="Ø"/>
            </a:pPr>
            <a:r>
              <a:rPr lang="en-US" dirty="0">
                <a:latin typeface="Calibri" pitchFamily="34" charset="0"/>
                <a:cs typeface="Calibri" pitchFamily="34" charset="0"/>
              </a:rPr>
              <a:t>Involves studying same variables over a long period of time</a:t>
            </a:r>
          </a:p>
          <a:p>
            <a:pPr>
              <a:buFont typeface="Wingdings" pitchFamily="2" charset="2"/>
              <a:buChar char="Ø"/>
            </a:pPr>
            <a:r>
              <a:rPr lang="en-US" dirty="0">
                <a:latin typeface="Calibri" pitchFamily="34" charset="0"/>
                <a:cs typeface="Calibri" pitchFamily="34" charset="0"/>
              </a:rPr>
              <a:t>Observing same people or same variables</a:t>
            </a:r>
          </a:p>
          <a:p>
            <a:pPr>
              <a:buFont typeface="Wingdings" pitchFamily="2" charset="2"/>
              <a:buChar char="Ø"/>
            </a:pPr>
            <a:r>
              <a:rPr lang="en-US" dirty="0">
                <a:latin typeface="Calibri" pitchFamily="34" charset="0"/>
                <a:cs typeface="Calibri" pitchFamily="34" charset="0"/>
              </a:rPr>
              <a:t>3 types of longitudinal survey</a:t>
            </a:r>
          </a:p>
          <a:p>
            <a:pPr>
              <a:buFont typeface="Wingdings" pitchFamily="2" charset="2"/>
              <a:buChar char="§"/>
            </a:pPr>
            <a:r>
              <a:rPr lang="en-US" dirty="0">
                <a:latin typeface="Calibri" pitchFamily="34" charset="0"/>
                <a:cs typeface="Calibri" pitchFamily="34" charset="0"/>
              </a:rPr>
              <a:t>Trend study: </a:t>
            </a:r>
            <a:r>
              <a:rPr lang="en-US" sz="2100" dirty="0"/>
              <a:t>focus on a particular population, which is sampled and examined repeatedly</a:t>
            </a:r>
            <a:endParaRPr lang="en-US" sz="2100" dirty="0">
              <a:latin typeface="Calibri" pitchFamily="34" charset="0"/>
              <a:cs typeface="Calibri" pitchFamily="34" charset="0"/>
            </a:endParaRPr>
          </a:p>
          <a:p>
            <a:pPr>
              <a:buFont typeface="Wingdings" pitchFamily="2" charset="2"/>
              <a:buChar char="§"/>
            </a:pPr>
            <a:r>
              <a:rPr lang="en-US" dirty="0">
                <a:latin typeface="Calibri" pitchFamily="34" charset="0"/>
                <a:cs typeface="Calibri" pitchFamily="34" charset="0"/>
              </a:rPr>
              <a:t>Cohort study</a:t>
            </a:r>
            <a:r>
              <a:rPr lang="en-US" sz="2300" dirty="0">
                <a:latin typeface="Calibri" pitchFamily="34" charset="0"/>
                <a:cs typeface="Calibri" pitchFamily="34" charset="0"/>
              </a:rPr>
              <a:t>: </a:t>
            </a:r>
            <a:r>
              <a:rPr lang="en-US" sz="2300" dirty="0"/>
              <a:t> </a:t>
            </a:r>
            <a:r>
              <a:rPr lang="en-US" sz="2100" dirty="0"/>
              <a:t>focus on a particular population group, sampled and studied more than once</a:t>
            </a:r>
            <a:endParaRPr lang="en-US" sz="2100" dirty="0">
              <a:latin typeface="Calibri" pitchFamily="34" charset="0"/>
              <a:cs typeface="Calibri" pitchFamily="34" charset="0"/>
            </a:endParaRPr>
          </a:p>
          <a:p>
            <a:pPr>
              <a:buFont typeface="Wingdings" pitchFamily="2" charset="2"/>
              <a:buChar char="§"/>
            </a:pPr>
            <a:r>
              <a:rPr lang="en-US" dirty="0">
                <a:latin typeface="Calibri" pitchFamily="34" charset="0"/>
                <a:cs typeface="Calibri" pitchFamily="34" charset="0"/>
              </a:rPr>
              <a:t>Panel study: </a:t>
            </a:r>
            <a:r>
              <a:rPr lang="en-US" sz="2100" dirty="0"/>
              <a:t>allow the researcher to find out why changes in the population </a:t>
            </a:r>
            <a:r>
              <a:rPr lang="en-US" sz="2100"/>
              <a:t>are happening </a:t>
            </a:r>
            <a:endParaRPr lang="en-US" sz="21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b="1" dirty="0">
                <a:solidFill>
                  <a:schemeClr val="tx2"/>
                </a:solidFill>
              </a:rPr>
              <a:t>Types of Surveys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4114800"/>
          </a:xfrm>
        </p:spPr>
        <p:txBody>
          <a:bodyPr>
            <a:normAutofit/>
          </a:bodyPr>
          <a:lstStyle/>
          <a:p>
            <a:pPr>
              <a:buFont typeface="Wingdings" pitchFamily="2" charset="2"/>
              <a:buChar char="q"/>
            </a:pPr>
            <a:r>
              <a:rPr lang="en-US" sz="4800" b="1" dirty="0"/>
              <a:t>Questionnaire</a:t>
            </a:r>
          </a:p>
          <a:p>
            <a:pPr>
              <a:buFont typeface="Wingdings" pitchFamily="2" charset="2"/>
              <a:buChar char="q"/>
            </a:pPr>
            <a:r>
              <a:rPr lang="en-US" sz="4800" b="1" dirty="0"/>
              <a:t>Interview</a:t>
            </a:r>
          </a:p>
        </p:txBody>
      </p:sp>
      <p:sp>
        <p:nvSpPr>
          <p:cNvPr id="3" name="Title 2"/>
          <p:cNvSpPr>
            <a:spLocks noGrp="1"/>
          </p:cNvSpPr>
          <p:nvPr>
            <p:ph type="title"/>
          </p:nvPr>
        </p:nvSpPr>
        <p:spPr>
          <a:xfrm>
            <a:off x="1524000" y="2133600"/>
            <a:ext cx="7620000" cy="457200"/>
          </a:xfrm>
        </p:spPr>
        <p:txBody>
          <a:bodyPr>
            <a:normAutofit fontScale="90000"/>
          </a:bodyPr>
          <a:lstStyle/>
          <a:p>
            <a:pPr lvl="0"/>
            <a:r>
              <a:rPr lang="en-US" b="1" dirty="0">
                <a:solidFill>
                  <a:schemeClr val="tx2"/>
                </a:solidFill>
                <a:latin typeface="Aharoni" pitchFamily="2" charset="-79"/>
                <a:cs typeface="Aharoni" pitchFamily="2" charset="-79"/>
              </a:rPr>
              <a:t>Data Collection Tools</a:t>
            </a:r>
            <a:br>
              <a:rPr lang="en-US" dirty="0"/>
            </a:br>
            <a:endParaRPr lang="en-US" dirty="0">
              <a:solidFill>
                <a:schemeClr val="tx2"/>
              </a:solidFill>
              <a:latin typeface="Aharoni" pitchFamily="2" charset="-79"/>
              <a:cs typeface="Aharoni" pitchFamily="2" charset="-79"/>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1019</TotalTime>
  <Words>1399</Words>
  <Application>Microsoft Office PowerPoint</Application>
  <PresentationFormat>On-screen Show (4:3)</PresentationFormat>
  <Paragraphs>156</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Aharoni</vt:lpstr>
      <vt:lpstr>Arial</vt:lpstr>
      <vt:lpstr>Calibri</vt:lpstr>
      <vt:lpstr>Courier New</vt:lpstr>
      <vt:lpstr>Tw Cen MT</vt:lpstr>
      <vt:lpstr>Wingdings</vt:lpstr>
      <vt:lpstr>Wingdings 2</vt:lpstr>
      <vt:lpstr>Median</vt:lpstr>
      <vt:lpstr>    SURVEY RESEARCH </vt:lpstr>
      <vt:lpstr>DEFINITION</vt:lpstr>
      <vt:lpstr>SURVEY RESEARCH ONE OF THE TYPE OF DESCRIPTIVE RESEARCH</vt:lpstr>
      <vt:lpstr>WHY WE DO SURVEY RESEARCH? </vt:lpstr>
      <vt:lpstr>QUALITATIVE OR QUANTITATIVE METHODS IN SURVEY</vt:lpstr>
      <vt:lpstr>Type of surveys:</vt:lpstr>
      <vt:lpstr>TYPES OF SURVEYS</vt:lpstr>
      <vt:lpstr>Types of Surveys</vt:lpstr>
      <vt:lpstr>Data Collection Tools </vt:lpstr>
      <vt:lpstr>  Questionnaire is  instrument  consisting of a series of questions answered by respondents and can be handed out or sent by mail </vt:lpstr>
      <vt:lpstr>Interview is a conversation between two or more people and information is obtained through inquiry and recorded by interviewer</vt:lpstr>
      <vt:lpstr>Modes of survey administration</vt:lpstr>
      <vt:lpstr>PowerPoint Presentation</vt:lpstr>
      <vt:lpstr>Constructing the Survey</vt:lpstr>
      <vt:lpstr> Selecting the survey method and                               Considerations  </vt:lpstr>
      <vt:lpstr>Limitations</vt:lpstr>
      <vt:lpstr>Sample and Sample Size</vt:lpstr>
      <vt:lpstr>Sample Size</vt:lpstr>
      <vt:lpstr> Advantages of Survey Research </vt:lpstr>
      <vt:lpstr> Disadvantages of Survey Research </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assignment :1</dc:title>
  <dc:creator>Saba</dc:creator>
  <cp:lastModifiedBy>Ayesha</cp:lastModifiedBy>
  <cp:revision>58</cp:revision>
  <dcterms:created xsi:type="dcterms:W3CDTF">2012-10-30T13:32:15Z</dcterms:created>
  <dcterms:modified xsi:type="dcterms:W3CDTF">2020-04-24T11:58:48Z</dcterms:modified>
</cp:coreProperties>
</file>